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57" r:id="rId4"/>
    <p:sldId id="259" r:id="rId5"/>
    <p:sldId id="260" r:id="rId6"/>
    <p:sldId id="273" r:id="rId7"/>
    <p:sldId id="270" r:id="rId8"/>
    <p:sldId id="271" r:id="rId9"/>
    <p:sldId id="272" r:id="rId10"/>
    <p:sldId id="274" r:id="rId11"/>
    <p:sldId id="262" r:id="rId12"/>
    <p:sldId id="275" r:id="rId13"/>
    <p:sldId id="276" r:id="rId14"/>
    <p:sldId id="277" r:id="rId15"/>
    <p:sldId id="286" r:id="rId16"/>
    <p:sldId id="287" r:id="rId17"/>
    <p:sldId id="285" r:id="rId18"/>
    <p:sldId id="288" r:id="rId19"/>
    <p:sldId id="263" r:id="rId20"/>
    <p:sldId id="264" r:id="rId21"/>
    <p:sldId id="265" r:id="rId22"/>
    <p:sldId id="269" r:id="rId23"/>
    <p:sldId id="279" r:id="rId24"/>
    <p:sldId id="280" r:id="rId25"/>
    <p:sldId id="281" r:id="rId26"/>
    <p:sldId id="266" r:id="rId27"/>
    <p:sldId id="282" r:id="rId28"/>
    <p:sldId id="283" r:id="rId29"/>
    <p:sldId id="284" r:id="rId30"/>
    <p:sldId id="26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942" autoAdjust="0"/>
  </p:normalViewPr>
  <p:slideViewPr>
    <p:cSldViewPr>
      <p:cViewPr>
        <p:scale>
          <a:sx n="80" d="100"/>
          <a:sy n="80" d="100"/>
        </p:scale>
        <p:origin x="-167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3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l510\Desktop\New%20folder\M5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l510\Desktop\New%20folder\M204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4272206937987"/>
          <c:y val="4.2477352511535754E-2"/>
          <c:w val="0.66473961761883815"/>
          <c:h val="0.81115559956535144"/>
        </c:manualLayout>
      </c:layout>
      <c:lineChart>
        <c:grouping val="standard"/>
        <c:varyColors val="0"/>
        <c:ser>
          <c:idx val="0"/>
          <c:order val="0"/>
          <c:tx>
            <c:strRef>
              <c:f>Adaptive.R80.M512.I256!$B$1</c:f>
              <c:strCache>
                <c:ptCount val="1"/>
                <c:pt idx="0">
                  <c:v>Adaptive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Adaptive.R80.M512.I256!$B$2:$B$9</c:f>
              <c:numCache>
                <c:formatCode>General</c:formatCode>
                <c:ptCount val="8"/>
                <c:pt idx="0">
                  <c:v>2090.64</c:v>
                </c:pt>
                <c:pt idx="1">
                  <c:v>3525.42</c:v>
                </c:pt>
                <c:pt idx="2">
                  <c:v>3709.4</c:v>
                </c:pt>
                <c:pt idx="3">
                  <c:v>4009.47</c:v>
                </c:pt>
                <c:pt idx="4">
                  <c:v>4288.99</c:v>
                </c:pt>
                <c:pt idx="5">
                  <c:v>5428.87</c:v>
                </c:pt>
                <c:pt idx="6">
                  <c:v>6968.71</c:v>
                </c:pt>
                <c:pt idx="7">
                  <c:v>8401.44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Adaptive.R80.M512.I256!$C$1</c:f>
              <c:strCache>
                <c:ptCount val="1"/>
                <c:pt idx="0">
                  <c:v>HarrisAMR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Adaptive.R80.M512.I256!$C$2:$C$9</c:f>
              <c:numCache>
                <c:formatCode>General</c:formatCode>
                <c:ptCount val="8"/>
                <c:pt idx="0">
                  <c:v>588.38</c:v>
                </c:pt>
                <c:pt idx="1">
                  <c:v>956.18</c:v>
                </c:pt>
                <c:pt idx="2">
                  <c:v>1422.42</c:v>
                </c:pt>
                <c:pt idx="3">
                  <c:v>1875.65</c:v>
                </c:pt>
                <c:pt idx="4">
                  <c:v>2785.54</c:v>
                </c:pt>
                <c:pt idx="5">
                  <c:v>3421.94</c:v>
                </c:pt>
                <c:pt idx="6">
                  <c:v>4101.24</c:v>
                </c:pt>
                <c:pt idx="7">
                  <c:v>4717.7700000000004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Adaptive.R80.M512.I256!$D$1</c:f>
              <c:strCache>
                <c:ptCount val="1"/>
                <c:pt idx="0">
                  <c:v>HarrisRTTI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Adaptive.R80.M512.I256!$D$2:$D$9</c:f>
              <c:numCache>
                <c:formatCode>General</c:formatCode>
                <c:ptCount val="8"/>
                <c:pt idx="0">
                  <c:v>3318.91</c:v>
                </c:pt>
                <c:pt idx="1">
                  <c:v>5284.31</c:v>
                </c:pt>
                <c:pt idx="2">
                  <c:v>5451.14</c:v>
                </c:pt>
                <c:pt idx="3">
                  <c:v>4934.3999999999996</c:v>
                </c:pt>
                <c:pt idx="4">
                  <c:v>4472.22</c:v>
                </c:pt>
                <c:pt idx="5">
                  <c:v>5742.78</c:v>
                </c:pt>
                <c:pt idx="6">
                  <c:v>7795.79</c:v>
                </c:pt>
                <c:pt idx="7">
                  <c:v>10639.93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Adaptive.R80.M512.I256!$E$1</c:f>
              <c:strCache>
                <c:ptCount val="1"/>
                <c:pt idx="0">
                  <c:v>LazyList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Adaptive.R80.M512.I256!$E$2:$E$9</c:f>
              <c:numCache>
                <c:formatCode>General</c:formatCode>
                <c:ptCount val="8"/>
                <c:pt idx="0">
                  <c:v>3105.5</c:v>
                </c:pt>
                <c:pt idx="1">
                  <c:v>4326.22</c:v>
                </c:pt>
                <c:pt idx="2">
                  <c:v>4329.45</c:v>
                </c:pt>
                <c:pt idx="3">
                  <c:v>4073.14</c:v>
                </c:pt>
                <c:pt idx="4">
                  <c:v>4117.42</c:v>
                </c:pt>
                <c:pt idx="5">
                  <c:v>4858.87</c:v>
                </c:pt>
                <c:pt idx="6">
                  <c:v>6803.98</c:v>
                </c:pt>
                <c:pt idx="7">
                  <c:v>8547.42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Adaptive.R80.M512.I256!$F$1</c:f>
              <c:strCache>
                <c:ptCount val="1"/>
                <c:pt idx="0">
                  <c:v>LFList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Adaptive.R80.M512.I256!$F$2:$F$9</c:f>
              <c:numCache>
                <c:formatCode>General</c:formatCode>
                <c:ptCount val="8"/>
                <c:pt idx="0">
                  <c:v>1980.2</c:v>
                </c:pt>
                <c:pt idx="1">
                  <c:v>3783.86</c:v>
                </c:pt>
                <c:pt idx="2">
                  <c:v>4320.17</c:v>
                </c:pt>
                <c:pt idx="3">
                  <c:v>4095.41</c:v>
                </c:pt>
                <c:pt idx="4">
                  <c:v>3967.05</c:v>
                </c:pt>
                <c:pt idx="5">
                  <c:v>5342.75</c:v>
                </c:pt>
                <c:pt idx="6">
                  <c:v>7106.64</c:v>
                </c:pt>
                <c:pt idx="7">
                  <c:v>9691.5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Adaptive.R80.M512.I256!$G$1</c:f>
              <c:strCache>
                <c:ptCount val="1"/>
                <c:pt idx="0">
                  <c:v>WFList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Adaptive.R80.M512.I256!$G$2:$G$9</c:f>
              <c:numCache>
                <c:formatCode>General</c:formatCode>
                <c:ptCount val="8"/>
                <c:pt idx="0">
                  <c:v>1655.52</c:v>
                </c:pt>
                <c:pt idx="1">
                  <c:v>2639.85</c:v>
                </c:pt>
                <c:pt idx="2">
                  <c:v>3944.46</c:v>
                </c:pt>
                <c:pt idx="3">
                  <c:v>4639.95</c:v>
                </c:pt>
                <c:pt idx="4">
                  <c:v>6315.99</c:v>
                </c:pt>
                <c:pt idx="5">
                  <c:v>7177.61</c:v>
                </c:pt>
                <c:pt idx="6">
                  <c:v>7576.72</c:v>
                </c:pt>
                <c:pt idx="7">
                  <c:v>7742.27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Adaptive.R80.M512.I256!$H$1</c:f>
              <c:strCache>
                <c:ptCount val="1"/>
                <c:pt idx="0">
                  <c:v>FastPath</c:v>
                </c:pt>
              </c:strCache>
            </c:strRef>
          </c:tx>
          <c:cat>
            <c:numRef>
              <c:f>Adaptive.R80.M512.I256!$A$2:$A$9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Adaptive.R80.M512.I256!$H$2:$H$9</c:f>
              <c:numCache>
                <c:formatCode>General</c:formatCode>
                <c:ptCount val="8"/>
                <c:pt idx="0">
                  <c:v>2063.64</c:v>
                </c:pt>
                <c:pt idx="1">
                  <c:v>3133.91</c:v>
                </c:pt>
                <c:pt idx="2">
                  <c:v>4391.57</c:v>
                </c:pt>
                <c:pt idx="3">
                  <c:v>4593.66</c:v>
                </c:pt>
                <c:pt idx="4">
                  <c:v>4448.68</c:v>
                </c:pt>
                <c:pt idx="5">
                  <c:v>5545.89</c:v>
                </c:pt>
                <c:pt idx="6">
                  <c:v>7008.18</c:v>
                </c:pt>
                <c:pt idx="7">
                  <c:v>8337.07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01504"/>
        <c:axId val="88911872"/>
      </c:lineChart>
      <c:catAx>
        <c:axId val="88901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Threads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911872"/>
        <c:crosses val="autoZero"/>
        <c:auto val="1"/>
        <c:lblAlgn val="ctr"/>
        <c:lblOffset val="100"/>
        <c:noMultiLvlLbl val="0"/>
      </c:catAx>
      <c:valAx>
        <c:axId val="88911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Throughput </a:t>
                </a:r>
                <a:r>
                  <a:rPr lang="en-US" sz="1400" dirty="0" smtClean="0"/>
                  <a:t>(ops/</a:t>
                </a:r>
                <a:r>
                  <a:rPr lang="en-US" sz="1400" dirty="0" err="1" smtClean="0"/>
                  <a:t>ms</a:t>
                </a:r>
                <a:r>
                  <a:rPr lang="en-US" sz="1400" dirty="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901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837814192144898"/>
          <c:y val="0.21799417650918634"/>
          <c:w val="0.172612849069542"/>
          <c:h val="0.4468239419291338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65241844769404"/>
          <c:y val="3.4204446035154698E-2"/>
          <c:w val="0.67810496344206972"/>
          <c:h val="0.8179000636284100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Adaptive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258.04000000000002</c:v>
                </c:pt>
                <c:pt idx="1">
                  <c:v>487.4</c:v>
                </c:pt>
                <c:pt idx="2">
                  <c:v>715</c:v>
                </c:pt>
                <c:pt idx="3">
                  <c:v>934.38</c:v>
                </c:pt>
                <c:pt idx="4">
                  <c:v>1399.08</c:v>
                </c:pt>
                <c:pt idx="5">
                  <c:v>1713.34</c:v>
                </c:pt>
                <c:pt idx="6">
                  <c:v>2046.26</c:v>
                </c:pt>
                <c:pt idx="7">
                  <c:v>2272.46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HarrisAMR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91.48</c:v>
                </c:pt>
                <c:pt idx="1">
                  <c:v>186.06</c:v>
                </c:pt>
                <c:pt idx="2">
                  <c:v>271.27</c:v>
                </c:pt>
                <c:pt idx="3">
                  <c:v>358.84</c:v>
                </c:pt>
                <c:pt idx="4">
                  <c:v>534.45000000000005</c:v>
                </c:pt>
                <c:pt idx="5">
                  <c:v>656.16</c:v>
                </c:pt>
                <c:pt idx="6">
                  <c:v>791.69</c:v>
                </c:pt>
                <c:pt idx="7">
                  <c:v>911.62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HarrisRTTI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514.70000000000005</c:v>
                </c:pt>
                <c:pt idx="1">
                  <c:v>781.63</c:v>
                </c:pt>
                <c:pt idx="2">
                  <c:v>1143.3699999999999</c:v>
                </c:pt>
                <c:pt idx="3">
                  <c:v>1501.29</c:v>
                </c:pt>
                <c:pt idx="4">
                  <c:v>2256.81</c:v>
                </c:pt>
                <c:pt idx="5">
                  <c:v>2750.06</c:v>
                </c:pt>
                <c:pt idx="6">
                  <c:v>3283.84</c:v>
                </c:pt>
                <c:pt idx="7">
                  <c:v>3032.38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LazyList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579.80999999999995</c:v>
                </c:pt>
                <c:pt idx="1">
                  <c:v>698.3</c:v>
                </c:pt>
                <c:pt idx="2">
                  <c:v>930.61</c:v>
                </c:pt>
                <c:pt idx="3">
                  <c:v>1147.21</c:v>
                </c:pt>
                <c:pt idx="4">
                  <c:v>1631.81</c:v>
                </c:pt>
                <c:pt idx="5">
                  <c:v>2280.9899999999998</c:v>
                </c:pt>
                <c:pt idx="6">
                  <c:v>2766.04</c:v>
                </c:pt>
                <c:pt idx="7">
                  <c:v>3381.25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LFList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Sheet1!$F$2:$F$9</c:f>
              <c:numCache>
                <c:formatCode>General</c:formatCode>
                <c:ptCount val="8"/>
                <c:pt idx="0">
                  <c:v>261.94</c:v>
                </c:pt>
                <c:pt idx="1">
                  <c:v>526.41999999999996</c:v>
                </c:pt>
                <c:pt idx="2">
                  <c:v>741.51</c:v>
                </c:pt>
                <c:pt idx="3">
                  <c:v>987.37</c:v>
                </c:pt>
                <c:pt idx="4">
                  <c:v>1481.84</c:v>
                </c:pt>
                <c:pt idx="5">
                  <c:v>1833.08</c:v>
                </c:pt>
                <c:pt idx="6">
                  <c:v>2201.14</c:v>
                </c:pt>
                <c:pt idx="7">
                  <c:v>2267.35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WFList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Sheet1!$G$2:$G$9</c:f>
              <c:numCache>
                <c:formatCode>General</c:formatCode>
                <c:ptCount val="8"/>
                <c:pt idx="0">
                  <c:v>215.35</c:v>
                </c:pt>
                <c:pt idx="1">
                  <c:v>426.2</c:v>
                </c:pt>
                <c:pt idx="2">
                  <c:v>626.99</c:v>
                </c:pt>
                <c:pt idx="3">
                  <c:v>829.13</c:v>
                </c:pt>
                <c:pt idx="4">
                  <c:v>1218.8399999999999</c:v>
                </c:pt>
                <c:pt idx="5">
                  <c:v>1482.29</c:v>
                </c:pt>
                <c:pt idx="6">
                  <c:v>1718.13</c:v>
                </c:pt>
                <c:pt idx="7">
                  <c:v>1927.14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FastPath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</c:numCache>
            </c:numRef>
          </c:cat>
          <c:val>
            <c:numRef>
              <c:f>Sheet1!$H$2:$H$9</c:f>
              <c:numCache>
                <c:formatCode>General</c:formatCode>
                <c:ptCount val="8"/>
                <c:pt idx="0">
                  <c:v>250.99</c:v>
                </c:pt>
                <c:pt idx="1">
                  <c:v>508</c:v>
                </c:pt>
                <c:pt idx="2">
                  <c:v>703.26</c:v>
                </c:pt>
                <c:pt idx="3">
                  <c:v>933.77</c:v>
                </c:pt>
                <c:pt idx="4">
                  <c:v>1377.97</c:v>
                </c:pt>
                <c:pt idx="5">
                  <c:v>1749.68</c:v>
                </c:pt>
                <c:pt idx="6">
                  <c:v>2080.92</c:v>
                </c:pt>
                <c:pt idx="7">
                  <c:v>2252.52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80480"/>
        <c:axId val="88582400"/>
      </c:lineChart>
      <c:catAx>
        <c:axId val="88580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Threads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582400"/>
        <c:crosses val="autoZero"/>
        <c:auto val="1"/>
        <c:lblAlgn val="ctr"/>
        <c:lblOffset val="100"/>
        <c:noMultiLvlLbl val="0"/>
      </c:catAx>
      <c:valAx>
        <c:axId val="885824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Throughput</a:t>
                </a:r>
                <a:r>
                  <a:rPr lang="en-US" sz="1400" baseline="0"/>
                  <a:t> (ops/ms)</a:t>
                </a:r>
                <a:endParaRPr lang="en-US" sz="1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5804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AD86-3507-44A9-8F2F-C3BBDB9A14DB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4333B-7C68-42D4-827C-561911A99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98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9FF36-BB83-440F-93D7-87A6F8A1FCC8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042C3-C159-46C5-A64F-63EC0D33D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122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58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  <a:r>
              <a:rPr lang="en-US" baseline="0" dirty="0" smtClean="0"/>
              <a:t> adding a picture showing early return on meeting an operation node</a:t>
            </a:r>
          </a:p>
          <a:p>
            <a:r>
              <a:rPr lang="en-US" baseline="0" dirty="0" smtClean="0"/>
              <a:t>Split the tricky stuff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44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16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 the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93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labels on axis</a:t>
            </a:r>
          </a:p>
          <a:p>
            <a:r>
              <a:rPr lang="en-US" dirty="0" smtClean="0"/>
              <a:t>Legends</a:t>
            </a:r>
            <a:r>
              <a:rPr lang="en-US" baseline="0" dirty="0" smtClean="0"/>
              <a:t> not overlapping with curves</a:t>
            </a:r>
          </a:p>
          <a:p>
            <a:r>
              <a:rPr lang="en-US" baseline="0" dirty="0" smtClean="0"/>
              <a:t>Note that over 6 threads triggers </a:t>
            </a:r>
            <a:r>
              <a:rPr lang="en-US" baseline="0" dirty="0" err="1" smtClean="0"/>
              <a:t>hyperthreading</a:t>
            </a:r>
            <a:endParaRPr lang="en-US" baseline="0" dirty="0" smtClean="0"/>
          </a:p>
          <a:p>
            <a:r>
              <a:rPr lang="en-US" baseline="0" dirty="0" smtClean="0"/>
              <a:t>Lists are prepopulated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60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Difference between unordered and ordered lists (traversal distance)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4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80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5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15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3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7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7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  <a:r>
              <a:rPr lang="en-US" baseline="0" dirty="0" smtClean="0"/>
              <a:t> adding a picture showing early return on meeting an operation node</a:t>
            </a:r>
          </a:p>
          <a:p>
            <a:r>
              <a:rPr lang="en-US" baseline="0" dirty="0" smtClean="0"/>
              <a:t>Split the tricky stuff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042C3-C159-46C5-A64F-63EC0D33DDF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44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14DB-0EA7-42D8-95AF-22FF5CD8DB5D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4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C793-48EC-4C89-B345-6174BF342451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9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566C-AD94-4497-B6E0-D156DBB05CD9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84218-8DB6-4BC0-A4BC-249088B9023A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2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281C0-35E9-49AE-9E68-45009B9B7319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7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266-B2AA-4694-A36A-FD60DC466AA8}" type="datetime1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9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E103-DBDD-4633-8B55-2D553267455D}" type="datetime1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4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EF8-F3CE-4D74-8725-41BB29E27C7F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7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B215-BB03-4BE3-B301-D403D32FB732}" type="datetime1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78FF-8855-4491-A7AC-32B34A03FE8F}" type="datetime1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8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EF54-9DD1-4123-B9BB-6F29481EFAE0}" type="datetime1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63A87-56C3-4D52-AC42-0D86494A7183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Practical Non-blocking Unordered Lists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3733800" cy="1752600"/>
          </a:xfrm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Kunlong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Zhang    </a:t>
            </a:r>
            <a:r>
              <a:rPr lang="en-US" sz="1600" dirty="0" err="1" smtClean="0">
                <a:solidFill>
                  <a:schemeClr val="tx1"/>
                </a:solidFill>
              </a:rPr>
              <a:t>Yujiao</a:t>
            </a:r>
            <a:r>
              <a:rPr lang="en-US" sz="1600" dirty="0" smtClean="0">
                <a:solidFill>
                  <a:schemeClr val="tx1"/>
                </a:solidFill>
              </a:rPr>
              <a:t> Zhao    </a:t>
            </a:r>
            <a:r>
              <a:rPr lang="en-US" sz="1600" dirty="0" err="1" smtClean="0">
                <a:solidFill>
                  <a:schemeClr val="tx1"/>
                </a:solidFill>
              </a:rPr>
              <a:t>Yajun</a:t>
            </a:r>
            <a:r>
              <a:rPr lang="en-US" sz="1600" dirty="0" smtClean="0">
                <a:solidFill>
                  <a:schemeClr val="tx1"/>
                </a:solidFill>
              </a:rPr>
              <a:t> Yang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Tianjin University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B761-5227-457D-876E-CAC30CF88B40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24400" y="3962400"/>
            <a:ext cx="3733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err="1" smtClean="0">
                <a:solidFill>
                  <a:schemeClr val="tx1"/>
                </a:solidFill>
              </a:rPr>
              <a:t>Yujie</a:t>
            </a:r>
            <a:r>
              <a:rPr lang="en-US" sz="1600" b="1" dirty="0" smtClean="0">
                <a:solidFill>
                  <a:schemeClr val="tx1"/>
                </a:solidFill>
              </a:rPr>
              <a:t> Liu</a:t>
            </a:r>
            <a:r>
              <a:rPr lang="en-US" sz="1600" dirty="0" smtClean="0">
                <a:solidFill>
                  <a:schemeClr val="tx1"/>
                </a:solidFill>
              </a:rPr>
              <a:t>    Michael Spear 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Lehigh University</a:t>
            </a:r>
          </a:p>
        </p:txBody>
      </p:sp>
    </p:spTree>
    <p:extLst>
      <p:ext uri="{BB962C8B-B14F-4D97-AF65-F5344CB8AC3E}">
        <p14:creationId xmlns:p14="http://schemas.microsoft.com/office/powerpoint/2010/main" val="10558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Insert() Step Two - Traversal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17" name="Group 16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31" name="Group 30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45" name="Group 44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6" name="Straight Connector 45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48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9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Line Callout 2 (Accent Bar) 37"/>
          <p:cNvSpPr/>
          <p:nvPr/>
        </p:nvSpPr>
        <p:spPr>
          <a:xfrm>
            <a:off x="5257800" y="5990668"/>
            <a:ext cx="92684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174"/>
              <a:gd name="adj6" fmla="val -5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Insert():</a:t>
            </a:r>
          </a:p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9" name="Line Callout 2 (Accent Bar) 38"/>
          <p:cNvSpPr/>
          <p:nvPr/>
        </p:nvSpPr>
        <p:spPr>
          <a:xfrm>
            <a:off x="7819048" y="5982318"/>
            <a:ext cx="92684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174"/>
              <a:gd name="adj6" fmla="val -5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Insert():</a:t>
            </a:r>
          </a:p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0" name="Right Arrow 39"/>
          <p:cNvSpPr/>
          <p:nvPr/>
        </p:nvSpPr>
        <p:spPr>
          <a:xfrm>
            <a:off x="3810000" y="62103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6324600" y="62103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26A1-61DD-4BEF-BF59-EE8975AC436A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2" name="Line Callout 2 (Accent Bar) 41"/>
          <p:cNvSpPr/>
          <p:nvPr/>
        </p:nvSpPr>
        <p:spPr>
          <a:xfrm>
            <a:off x="5457898" y="5451653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916"/>
              <a:gd name="adj6" fmla="val -61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43" name="Line Callout 2 (Accent Bar) 42"/>
          <p:cNvSpPr/>
          <p:nvPr/>
        </p:nvSpPr>
        <p:spPr>
          <a:xfrm>
            <a:off x="8062812" y="5463529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916"/>
              <a:gd name="adj6" fmla="val -61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5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Remove() Step One - Enlist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8" name="Group 7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19" name="Group 1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26" name="Group 25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4"/>
            <a:endCxn id="22" idx="0"/>
          </p:cNvCxnSpPr>
          <p:nvPr/>
        </p:nvCxnSpPr>
        <p:spPr>
          <a:xfrm flipH="1">
            <a:off x="4574239" y="2676804"/>
            <a:ext cx="3205" cy="18141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3" name="Straight Arrow Connector 42"/>
          <p:cNvCxnSpPr>
            <a:stCxn id="6" idx="3"/>
            <a:endCxn id="29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ine Callout 2 (Accent Bar) 43"/>
          <p:cNvSpPr/>
          <p:nvPr/>
        </p:nvSpPr>
        <p:spPr>
          <a:xfrm>
            <a:off x="3657600" y="3685575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41"/>
              <a:gd name="adj6" fmla="val -75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C39A-4E26-41E0-AE73-013D9D9EF72A}" type="datetime1">
              <a:rPr lang="en-US" smtClean="0"/>
              <a:t>10/16/2013</a:t>
            </a:fld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623628" y="2657489"/>
            <a:ext cx="2495084" cy="18322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ine Callout 2 (Accent Bar) 38"/>
          <p:cNvSpPr/>
          <p:nvPr/>
        </p:nvSpPr>
        <p:spPr>
          <a:xfrm>
            <a:off x="5029200" y="3580932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41"/>
              <a:gd name="adj6" fmla="val -57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86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9" grpId="0" animBg="1"/>
      <p:bldP spid="3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Remove() Step Two - Traversal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8" name="Group 7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19" name="Group 1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26" name="Group 25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3" name="Straight Arrow Connector 42"/>
          <p:cNvCxnSpPr>
            <a:stCxn id="6" idx="3"/>
            <a:endCxn id="29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4C92-84EB-4125-995A-EC36857C78E2}" type="datetime1">
              <a:rPr lang="en-US" smtClean="0"/>
              <a:t>10/16/2013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>
          <a:xfrm>
            <a:off x="3301342" y="4299969"/>
            <a:ext cx="5690258" cy="17317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12954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6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Remove() Step Two - Traversal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8" name="Group 7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19" name="Group 1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26" name="Group 25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3" name="Straight Arrow Connector 42"/>
          <p:cNvCxnSpPr>
            <a:stCxn id="6" idx="3"/>
            <a:endCxn id="29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1E7E-1DEC-4929-8CC8-8E862C00EED5}" type="datetime1">
              <a:rPr lang="en-US" smtClean="0"/>
              <a:t>10/16/2013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Rounded Rectangle 36"/>
          <p:cNvSpPr/>
          <p:nvPr/>
        </p:nvSpPr>
        <p:spPr>
          <a:xfrm>
            <a:off x="3301342" y="4299969"/>
            <a:ext cx="5690258" cy="17317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Callout 2 (Accent Bar) 37"/>
          <p:cNvSpPr/>
          <p:nvPr/>
        </p:nvSpPr>
        <p:spPr>
          <a:xfrm>
            <a:off x="8144210" y="5618969"/>
            <a:ext cx="694989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44"/>
              <a:gd name="adj6" fmla="val -46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12954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9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Remove() Step Two - Traversal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8" name="Group 7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19" name="Group 1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26" name="Group 25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3" name="Straight Arrow Connector 42"/>
          <p:cNvCxnSpPr>
            <a:stCxn id="6" idx="3"/>
            <a:endCxn id="29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Callout 2 (Accent Bar) 32"/>
          <p:cNvSpPr/>
          <p:nvPr/>
        </p:nvSpPr>
        <p:spPr>
          <a:xfrm>
            <a:off x="2770609" y="6019800"/>
            <a:ext cx="1191791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174"/>
              <a:gd name="adj6" fmla="val -5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Remove():</a:t>
            </a:r>
          </a:p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3BA4-6726-4181-A1BF-6B5085A5CEAF}" type="datetime1">
              <a:rPr lang="en-US" smtClean="0"/>
              <a:t>10/16/2013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Line Callout 2 (Accent Bar) 37"/>
          <p:cNvSpPr/>
          <p:nvPr/>
        </p:nvSpPr>
        <p:spPr>
          <a:xfrm>
            <a:off x="3033974" y="5482842"/>
            <a:ext cx="694989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334"/>
              <a:gd name="adj6" fmla="val -44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12954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7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" grpId="0" animBg="1"/>
      <p:bldP spid="3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Remove() Step Two - Traversal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8" name="Group 7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19" name="Group 1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26" name="Group 25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3"/>
            <a:endCxn id="29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4713-3E78-464D-BAC7-220D999611BE}" type="datetime1">
              <a:rPr lang="en-US" smtClean="0"/>
              <a:t>10/16/2013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ight Arrow 38"/>
          <p:cNvSpPr/>
          <p:nvPr/>
        </p:nvSpPr>
        <p:spPr>
          <a:xfrm>
            <a:off x="38100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881104" y="4299969"/>
            <a:ext cx="3186696" cy="17317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7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Remove() Step Two - Traversal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8" name="Group 7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19" name="Group 1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26" name="Group 25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3"/>
            <a:endCxn id="29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Callout 2 (Accent Bar) 32"/>
          <p:cNvSpPr/>
          <p:nvPr/>
        </p:nvSpPr>
        <p:spPr>
          <a:xfrm>
            <a:off x="5285209" y="6019800"/>
            <a:ext cx="1191791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174"/>
              <a:gd name="adj6" fmla="val -5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Remove():</a:t>
            </a:r>
          </a:p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EFA8-D945-4030-8333-6B4EBBC8465E}" type="datetime1">
              <a:rPr lang="en-US" smtClean="0"/>
              <a:t>10/16/2013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Line Callout 2 (Accent Bar) 37"/>
          <p:cNvSpPr/>
          <p:nvPr/>
        </p:nvSpPr>
        <p:spPr>
          <a:xfrm>
            <a:off x="5628444" y="5516666"/>
            <a:ext cx="694989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334"/>
              <a:gd name="adj6" fmla="val -44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38100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1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" grpId="0" animBg="1"/>
      <p:bldP spid="3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Insert() and Remove(): Tricky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057400"/>
          </a:xfrm>
        </p:spPr>
        <p:txBody>
          <a:bodyPr>
            <a:noAutofit/>
          </a:bodyPr>
          <a:lstStyle/>
          <a:p>
            <a:r>
              <a:rPr lang="en-US" dirty="0" smtClean="0"/>
              <a:t>During </a:t>
            </a:r>
            <a:r>
              <a:rPr lang="en-US" dirty="0" smtClean="0"/>
              <a:t>traversals</a:t>
            </a:r>
          </a:p>
          <a:p>
            <a:pPr lvl="1"/>
            <a:r>
              <a:rPr lang="en-US" sz="2400" dirty="0" smtClean="0"/>
              <a:t>INVALID nodes are ignored</a:t>
            </a:r>
          </a:p>
          <a:p>
            <a:pPr lvl="1"/>
            <a:r>
              <a:rPr lang="en-US" sz="2400" dirty="0" smtClean="0"/>
              <a:t>Return (likely) </a:t>
            </a:r>
            <a:r>
              <a:rPr lang="en-US" sz="2400" dirty="0" smtClean="0"/>
              <a:t>if encounter a non-INVALID node with the same </a:t>
            </a:r>
            <a:r>
              <a:rPr lang="en-US" sz="2400" dirty="0" smtClean="0"/>
              <a:t>key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679C-BAA0-457B-BBF2-27D46CCDBC6F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411084" y="3695045"/>
            <a:ext cx="1959429" cy="543419"/>
            <a:chOff x="3657600" y="1524000"/>
            <a:chExt cx="1959429" cy="729926"/>
          </a:xfrm>
        </p:grpSpPr>
        <p:sp>
          <p:nvSpPr>
            <p:cNvPr id="8" name="Rectangle 7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28024" y="4672432"/>
            <a:ext cx="2035083" cy="1093803"/>
            <a:chOff x="1663821" y="4013320"/>
            <a:chExt cx="2035083" cy="1390376"/>
          </a:xfrm>
        </p:grpSpPr>
        <p:grpSp>
          <p:nvGrpSpPr>
            <p:cNvPr id="11" name="Group 10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  <a:endParaRPr lang="en-US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 flipV="1">
            <a:off x="7107340" y="5213492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8584615" y="4918106"/>
            <a:ext cx="186609" cy="590774"/>
            <a:chOff x="7239000" y="4748212"/>
            <a:chExt cx="130626" cy="40957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483551" y="4673601"/>
            <a:ext cx="2035083" cy="1093803"/>
            <a:chOff x="1663821" y="4013320"/>
            <a:chExt cx="2035083" cy="1390376"/>
          </a:xfrm>
        </p:grpSpPr>
        <p:grpSp>
          <p:nvGrpSpPr>
            <p:cNvPr id="22" name="Group 21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/>
          <p:nvPr/>
        </p:nvCxnSpPr>
        <p:spPr>
          <a:xfrm flipV="1">
            <a:off x="4562867" y="5214661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930915" y="4674185"/>
            <a:ext cx="2035083" cy="1093803"/>
            <a:chOff x="1663821" y="4013320"/>
            <a:chExt cx="2035083" cy="1390376"/>
          </a:xfrm>
        </p:grpSpPr>
        <p:grpSp>
          <p:nvGrpSpPr>
            <p:cNvPr id="29" name="Group 28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0" name="Straight Connector 29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flipV="1">
            <a:off x="2010231" y="5215245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487" y="5813680"/>
            <a:ext cx="475468" cy="43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6" name="Straight Arrow Connector 35"/>
          <p:cNvCxnSpPr>
            <a:stCxn id="9" idx="3"/>
            <a:endCxn id="32" idx="0"/>
          </p:cNvCxnSpPr>
          <p:nvPr/>
        </p:nvCxnSpPr>
        <p:spPr>
          <a:xfrm flipH="1">
            <a:off x="1953627" y="4153944"/>
            <a:ext cx="2393709" cy="5202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133" y="5813680"/>
            <a:ext cx="475468" cy="434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ight Arrow 38"/>
          <p:cNvSpPr/>
          <p:nvPr/>
        </p:nvSpPr>
        <p:spPr>
          <a:xfrm>
            <a:off x="1227424" y="588988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3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Insert() and Remove(): Tricky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</a:t>
            </a:r>
            <a:r>
              <a:rPr lang="en-US" dirty="0" smtClean="0"/>
              <a:t>reclamation is subtle</a:t>
            </a:r>
          </a:p>
          <a:p>
            <a:pPr lvl="1"/>
            <a:r>
              <a:rPr lang="en-US" dirty="0" smtClean="0"/>
              <a:t>Only requires loads and stores</a:t>
            </a:r>
          </a:p>
          <a:p>
            <a:pPr lvl="1"/>
            <a:r>
              <a:rPr lang="en-US" dirty="0" smtClean="0"/>
              <a:t>INVALID nodes can “resurrect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See paper for details</a:t>
            </a:r>
          </a:p>
          <a:p>
            <a:endParaRPr lang="en-US" dirty="0"/>
          </a:p>
          <a:p>
            <a:r>
              <a:rPr lang="en-US" dirty="0"/>
              <a:t>Linearization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/>
              <a:t>Insert </a:t>
            </a:r>
            <a:r>
              <a:rPr lang="en-US" dirty="0"/>
              <a:t>/ Remove are at the successful CAS in </a:t>
            </a:r>
            <a:r>
              <a:rPr lang="en-US" dirty="0" smtClean="0"/>
              <a:t>Enlist; return </a:t>
            </a:r>
            <a:r>
              <a:rPr lang="en-US" dirty="0"/>
              <a:t>values are determined but not yet “known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Contains?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468C-E055-4C8E-8F51-6FF5DBC63973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Contains()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Search from the head for the first non-INVALID node with the key value</a:t>
            </a:r>
          </a:p>
          <a:p>
            <a:pPr lvl="1"/>
            <a:r>
              <a:rPr lang="en-US" sz="2400" dirty="0" smtClean="0"/>
              <a:t>Return true if the node is INSERT/DATA</a:t>
            </a:r>
          </a:p>
          <a:p>
            <a:pPr lvl="1"/>
            <a:r>
              <a:rPr lang="en-US" sz="2400" dirty="0" smtClean="0"/>
              <a:t>Return false otherwise (REMOVE)</a:t>
            </a:r>
          </a:p>
          <a:p>
            <a:pPr lvl="1"/>
            <a:endParaRPr lang="en-US" sz="2400" dirty="0"/>
          </a:p>
          <a:p>
            <a:r>
              <a:rPr lang="en-US" sz="2800" dirty="0"/>
              <a:t>B</a:t>
            </a:r>
            <a:r>
              <a:rPr lang="en-US" sz="2800" dirty="0" smtClean="0"/>
              <a:t>ehavior similar to </a:t>
            </a:r>
            <a:r>
              <a:rPr lang="en-US" sz="2800" dirty="0" err="1" smtClean="0"/>
              <a:t>LazyList</a:t>
            </a:r>
            <a:r>
              <a:rPr lang="en-US" sz="2800" dirty="0" smtClean="0"/>
              <a:t> [</a:t>
            </a:r>
            <a:r>
              <a:rPr lang="en-US" sz="2800" dirty="0"/>
              <a:t>Heller </a:t>
            </a:r>
            <a:r>
              <a:rPr lang="en-US" sz="2800" dirty="0" smtClean="0"/>
              <a:t>et al. </a:t>
            </a:r>
            <a:r>
              <a:rPr lang="en-US" sz="2800" dirty="0" smtClean="0"/>
              <a:t>OPODIS06]</a:t>
            </a:r>
          </a:p>
          <a:p>
            <a:pPr lvl="1"/>
            <a:r>
              <a:rPr lang="en-US" sz="2400" dirty="0" smtClean="0"/>
              <a:t>Subsequent Remove() can bypass Contains()</a:t>
            </a:r>
          </a:p>
          <a:p>
            <a:pPr lvl="1"/>
            <a:r>
              <a:rPr lang="en-US" sz="2400" dirty="0" smtClean="0"/>
              <a:t>Same technique to prove </a:t>
            </a:r>
            <a:r>
              <a:rPr lang="en-US" sz="2400" dirty="0" err="1" smtClean="0"/>
              <a:t>linearizability</a:t>
            </a:r>
            <a:r>
              <a:rPr lang="en-US" sz="2400" dirty="0" smtClean="0"/>
              <a:t> [Colvin </a:t>
            </a:r>
            <a:r>
              <a:rPr lang="en-US" sz="2400" dirty="0" smtClean="0"/>
              <a:t>et al. </a:t>
            </a:r>
            <a:r>
              <a:rPr lang="en-US" sz="2400" dirty="0"/>
              <a:t>CAV06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AB76-A152-46B3-A30A-F3195B2C5BC1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Linked lists are fundamental and important</a:t>
            </a:r>
          </a:p>
          <a:p>
            <a:pPr lvl="1"/>
            <a:r>
              <a:rPr lang="en-US" dirty="0" smtClean="0"/>
              <a:t>Building blocks of more complex data structures, i.e. hash tables</a:t>
            </a:r>
          </a:p>
          <a:p>
            <a:pPr lvl="1"/>
            <a:r>
              <a:rPr lang="en-US" dirty="0" smtClean="0"/>
              <a:t>Widely used in software systems, i.e. operating system kernels</a:t>
            </a:r>
          </a:p>
          <a:p>
            <a:pPr lvl="1"/>
            <a:endParaRPr lang="en-US" dirty="0"/>
          </a:p>
          <a:p>
            <a:r>
              <a:rPr lang="en-US" sz="4000" dirty="0" smtClean="0"/>
              <a:t>Non-blocking implementations</a:t>
            </a:r>
          </a:p>
          <a:p>
            <a:pPr lvl="1"/>
            <a:r>
              <a:rPr lang="en-US" b="1" i="1" dirty="0" smtClean="0"/>
              <a:t>Wait-free</a:t>
            </a:r>
            <a:r>
              <a:rPr lang="en-US" dirty="0" smtClean="0"/>
              <a:t> </a:t>
            </a:r>
            <a:r>
              <a:rPr lang="en-US" dirty="0"/>
              <a:t>if every operation </a:t>
            </a:r>
            <a:r>
              <a:rPr lang="en-US" dirty="0" smtClean="0"/>
              <a:t>completes in bounded number of steps</a:t>
            </a:r>
            <a:endParaRPr lang="en-US" dirty="0"/>
          </a:p>
          <a:p>
            <a:pPr lvl="1"/>
            <a:r>
              <a:rPr lang="en-US" b="1" i="1" dirty="0" smtClean="0"/>
              <a:t>Lock-free</a:t>
            </a:r>
            <a:r>
              <a:rPr lang="en-US" dirty="0" smtClean="0"/>
              <a:t> if</a:t>
            </a:r>
            <a:r>
              <a:rPr lang="en-US" dirty="0"/>
              <a:t> </a:t>
            </a:r>
            <a:r>
              <a:rPr lang="en-US" dirty="0" smtClean="0"/>
              <a:t>some operation completes in bounded number of steps (Individual threads may starve)</a:t>
            </a:r>
          </a:p>
          <a:p>
            <a:pPr lvl="1"/>
            <a:endParaRPr lang="en-US" dirty="0"/>
          </a:p>
          <a:p>
            <a:r>
              <a:rPr lang="en-US" sz="4000" dirty="0" smtClean="0"/>
              <a:t>Exist </a:t>
            </a:r>
            <a:r>
              <a:rPr lang="en-US" sz="4000" dirty="0"/>
              <a:t>m</a:t>
            </a:r>
            <a:r>
              <a:rPr lang="en-US" sz="4000" dirty="0" smtClean="0"/>
              <a:t>any practical lock-free data structures</a:t>
            </a:r>
          </a:p>
          <a:p>
            <a:pPr lvl="1"/>
            <a:r>
              <a:rPr lang="en-US" dirty="0" smtClean="0"/>
              <a:t>Lists, stacks, queues, skip lists, binary search </a:t>
            </a:r>
            <a:r>
              <a:rPr lang="en-US" dirty="0" smtClean="0"/>
              <a:t>trees, red black trees…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sz="4000" dirty="0" smtClean="0"/>
              <a:t>Practical wait-free implementations are rare</a:t>
            </a:r>
          </a:p>
          <a:p>
            <a:pPr lvl="1"/>
            <a:r>
              <a:rPr lang="en-US" dirty="0" smtClean="0"/>
              <a:t>Stacks and queues by universal construction [</a:t>
            </a:r>
            <a:r>
              <a:rPr lang="en-US" dirty="0" err="1" smtClean="0"/>
              <a:t>Fatourou</a:t>
            </a:r>
            <a:r>
              <a:rPr lang="en-US" dirty="0" err="1" smtClean="0"/>
              <a:t>Kallimanis</a:t>
            </a:r>
            <a:r>
              <a:rPr lang="en-US" dirty="0" smtClean="0"/>
              <a:t> </a:t>
            </a:r>
            <a:r>
              <a:rPr lang="en-US" dirty="0" smtClean="0"/>
              <a:t>SPAA11]</a:t>
            </a:r>
            <a:endParaRPr lang="en-US" dirty="0"/>
          </a:p>
          <a:p>
            <a:pPr lvl="1"/>
            <a:r>
              <a:rPr lang="en-US" dirty="0" smtClean="0"/>
              <a:t>Queues and ordered lists using fast-path-slow-path [</a:t>
            </a:r>
            <a:r>
              <a:rPr lang="en-US" dirty="0" err="1" smtClean="0"/>
              <a:t>KoganPetrank</a:t>
            </a:r>
            <a:r>
              <a:rPr lang="en-US" dirty="0" smtClean="0"/>
              <a:t> </a:t>
            </a:r>
            <a:r>
              <a:rPr lang="en-US" dirty="0" smtClean="0"/>
              <a:t>PPoPP12] [</a:t>
            </a:r>
            <a:r>
              <a:rPr lang="en-US" dirty="0" err="1" smtClean="0"/>
              <a:t>Timnat</a:t>
            </a:r>
            <a:r>
              <a:rPr lang="en-US" dirty="0" smtClean="0"/>
              <a:t> et al. </a:t>
            </a:r>
            <a:r>
              <a:rPr lang="en-US" dirty="0" smtClean="0"/>
              <a:t>OPODIS12]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AF8-3B84-4018-95B2-CDB1779BB80B}" type="datetime1">
              <a:rPr lang="en-US" smtClean="0"/>
              <a:t>10/16/2013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Wait-freedom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Idea: Make the Enlist operation wait-free</a:t>
            </a:r>
          </a:p>
          <a:p>
            <a:pPr lvl="1"/>
            <a:r>
              <a:rPr lang="en-US" dirty="0" smtClean="0"/>
              <a:t>Threads announce an operation by creating a </a:t>
            </a:r>
            <a:r>
              <a:rPr lang="en-US" b="1" i="1" dirty="0" smtClean="0"/>
              <a:t>descriptor</a:t>
            </a:r>
            <a:r>
              <a:rPr lang="en-US" dirty="0" smtClean="0"/>
              <a:t> in a shared array</a:t>
            </a:r>
          </a:p>
          <a:p>
            <a:pPr lvl="1"/>
            <a:r>
              <a:rPr lang="en-US" dirty="0" smtClean="0"/>
              <a:t>On each operation, scan the array to help others</a:t>
            </a:r>
          </a:p>
          <a:p>
            <a:pPr lvl="1"/>
            <a:r>
              <a:rPr lang="en-US" dirty="0" smtClean="0"/>
              <a:t>A descriptor contains sufficient information for anyone to help finish the operation</a:t>
            </a:r>
          </a:p>
          <a:p>
            <a:pPr lvl="1"/>
            <a:r>
              <a:rPr lang="en-US" dirty="0" smtClean="0"/>
              <a:t>Each operation is associated with a priority number to prevent unbounded helping</a:t>
            </a:r>
          </a:p>
          <a:p>
            <a:pPr lvl="1"/>
            <a:endParaRPr lang="en-US" dirty="0"/>
          </a:p>
          <a:p>
            <a:r>
              <a:rPr lang="en-US" dirty="0" smtClean="0"/>
              <a:t>Technique: Adapted from WF </a:t>
            </a:r>
            <a:r>
              <a:rPr lang="en-US" dirty="0" err="1" smtClean="0"/>
              <a:t>enqueue</a:t>
            </a:r>
            <a:r>
              <a:rPr lang="en-US" dirty="0" smtClean="0"/>
              <a:t> [</a:t>
            </a:r>
            <a:r>
              <a:rPr lang="en-US" dirty="0" err="1" smtClean="0"/>
              <a:t>KoganPetrank</a:t>
            </a:r>
            <a:r>
              <a:rPr lang="en-US" dirty="0" smtClean="0"/>
              <a:t> </a:t>
            </a:r>
            <a:r>
              <a:rPr lang="en-US" dirty="0" smtClean="0"/>
              <a:t>PPoPP11]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C9C0-2C08-40B3-A3E1-DDB29C288CC1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A Wait-free Enlist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39B6-8B61-46EB-8B5E-D355BC24038C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55776"/>
              </p:ext>
            </p:extLst>
          </p:nvPr>
        </p:nvGraphicFramePr>
        <p:xfrm>
          <a:off x="1333506" y="408971"/>
          <a:ext cx="2612572" cy="6594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3143"/>
                <a:gridCol w="653143"/>
                <a:gridCol w="653143"/>
                <a:gridCol w="653143"/>
              </a:tblGrid>
              <a:tr h="659467">
                <a:tc>
                  <a:txBody>
                    <a:bodyPr/>
                    <a:lstStyle/>
                    <a:p>
                      <a:endParaRPr lang="en-US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23" name="Straight Arrow Connector 122"/>
          <p:cNvCxnSpPr/>
          <p:nvPr/>
        </p:nvCxnSpPr>
        <p:spPr>
          <a:xfrm>
            <a:off x="7052652" y="4777940"/>
            <a:ext cx="1052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4947922" y="5574798"/>
            <a:ext cx="81643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8135881" y="4482554"/>
            <a:ext cx="186609" cy="590774"/>
            <a:chOff x="7239000" y="4748212"/>
            <a:chExt cx="130626" cy="409576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 rot="10800000">
            <a:off x="4716606" y="5279410"/>
            <a:ext cx="186609" cy="590774"/>
            <a:chOff x="7239000" y="4748212"/>
            <a:chExt cx="130626" cy="409576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3" name="Straight Arrow Connector 132"/>
          <p:cNvCxnSpPr/>
          <p:nvPr/>
        </p:nvCxnSpPr>
        <p:spPr>
          <a:xfrm>
            <a:off x="3266822" y="4777942"/>
            <a:ext cx="951396" cy="27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4254801" y="4482554"/>
            <a:ext cx="186609" cy="590774"/>
            <a:chOff x="7239000" y="4748212"/>
            <a:chExt cx="130626" cy="409576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8" name="Straight Arrow Connector 137"/>
          <p:cNvCxnSpPr/>
          <p:nvPr/>
        </p:nvCxnSpPr>
        <p:spPr>
          <a:xfrm flipH="1" flipV="1">
            <a:off x="1170214" y="5572050"/>
            <a:ext cx="873080" cy="27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 rot="10800000">
            <a:off x="941114" y="5279410"/>
            <a:ext cx="186609" cy="590774"/>
            <a:chOff x="7239000" y="4748212"/>
            <a:chExt cx="130626" cy="409576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Straight Arrow Connector 142"/>
          <p:cNvCxnSpPr>
            <a:stCxn id="146" idx="3"/>
            <a:endCxn id="161" idx="3"/>
          </p:cNvCxnSpPr>
          <p:nvPr/>
        </p:nvCxnSpPr>
        <p:spPr>
          <a:xfrm flipH="1">
            <a:off x="2596364" y="785335"/>
            <a:ext cx="340147" cy="1134269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>
            <a:off x="1597484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2264234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6" name="Oval 145"/>
          <p:cNvSpPr/>
          <p:nvPr/>
        </p:nvSpPr>
        <p:spPr>
          <a:xfrm>
            <a:off x="2917377" y="672758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7" name="Oval 146"/>
          <p:cNvSpPr/>
          <p:nvPr/>
        </p:nvSpPr>
        <p:spPr>
          <a:xfrm>
            <a:off x="3584851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5492210" y="219824"/>
            <a:ext cx="1959429" cy="958526"/>
            <a:chOff x="3886204" y="152400"/>
            <a:chExt cx="1371600" cy="664534"/>
          </a:xfrm>
        </p:grpSpPr>
        <p:sp>
          <p:nvSpPr>
            <p:cNvPr id="149" name="Rectangle 148"/>
            <p:cNvSpPr/>
            <p:nvPr/>
          </p:nvSpPr>
          <p:spPr>
            <a:xfrm>
              <a:off x="3886204" y="152400"/>
              <a:ext cx="1371600" cy="66453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150" name="Oval 149"/>
            <p:cNvSpPr/>
            <p:nvPr/>
          </p:nvSpPr>
          <p:spPr>
            <a:xfrm>
              <a:off x="4528189" y="6601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2" name="TextBox 151"/>
          <p:cNvSpPr txBox="1"/>
          <p:nvPr/>
        </p:nvSpPr>
        <p:spPr>
          <a:xfrm>
            <a:off x="5810748" y="6248001"/>
            <a:ext cx="1415842" cy="532552"/>
          </a:xfrm>
          <a:prstGeom prst="rect">
            <a:avLst/>
          </a:prstGeom>
          <a:noFill/>
        </p:spPr>
        <p:txBody>
          <a:bodyPr wrap="none" lIns="131162" tIns="65581" rIns="131162" bIns="65581" rtlCol="0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sentinel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231598" y="1012247"/>
            <a:ext cx="1156155" cy="532552"/>
          </a:xfrm>
          <a:prstGeom prst="rect">
            <a:avLst/>
          </a:prstGeom>
          <a:noFill/>
        </p:spPr>
        <p:txBody>
          <a:bodyPr wrap="none" lIns="131162" tIns="65581" rIns="131162" bIns="65581" rtlCol="0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status</a:t>
            </a:r>
          </a:p>
        </p:txBody>
      </p:sp>
      <p:graphicFrame>
        <p:nvGraphicFramePr>
          <p:cNvPr id="154" name="Table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119394"/>
              </p:ext>
            </p:extLst>
          </p:nvPr>
        </p:nvGraphicFramePr>
        <p:xfrm>
          <a:off x="1471793" y="-41217"/>
          <a:ext cx="2612572" cy="6594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3143"/>
                <a:gridCol w="653143"/>
                <a:gridCol w="653143"/>
                <a:gridCol w="653143"/>
              </a:tblGrid>
              <a:tr h="659467"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6" name="Straight Arrow Connector 155"/>
          <p:cNvCxnSpPr>
            <a:stCxn id="150" idx="4"/>
          </p:cNvCxnSpPr>
          <p:nvPr/>
        </p:nvCxnSpPr>
        <p:spPr>
          <a:xfrm flipH="1">
            <a:off x="6471931" y="1084138"/>
            <a:ext cx="2721" cy="29519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1305559" y="1919604"/>
            <a:ext cx="2586087" cy="1318934"/>
            <a:chOff x="381000" y="1330837"/>
            <a:chExt cx="1810261" cy="914400"/>
          </a:xfrm>
        </p:grpSpPr>
        <p:grpSp>
          <p:nvGrpSpPr>
            <p:cNvPr id="158" name="Group 157"/>
            <p:cNvGrpSpPr/>
            <p:nvPr/>
          </p:nvGrpSpPr>
          <p:grpSpPr>
            <a:xfrm>
              <a:off x="381000" y="1330837"/>
              <a:ext cx="1807125" cy="914400"/>
              <a:chOff x="536536" y="1330837"/>
              <a:chExt cx="1807125" cy="914400"/>
            </a:xfrm>
          </p:grpSpPr>
          <p:sp>
            <p:nvSpPr>
              <p:cNvPr id="161" name="Round Same Side Corner Rectangle 160"/>
              <p:cNvSpPr/>
              <p:nvPr/>
            </p:nvSpPr>
            <p:spPr>
              <a:xfrm>
                <a:off x="536536" y="1330837"/>
                <a:ext cx="1807125" cy="914400"/>
              </a:xfrm>
              <a:prstGeom prst="round2Same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phase = 0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pending = true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001680" y="2058547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59" name="Straight Connector 158"/>
            <p:cNvCxnSpPr/>
            <p:nvPr/>
          </p:nvCxnSpPr>
          <p:spPr>
            <a:xfrm>
              <a:off x="384136" y="1684337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81000" y="1979612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 162"/>
          <p:cNvGrpSpPr/>
          <p:nvPr/>
        </p:nvGrpSpPr>
        <p:grpSpPr>
          <a:xfrm>
            <a:off x="1737481" y="4036040"/>
            <a:ext cx="2041799" cy="2198223"/>
            <a:chOff x="778086" y="2798134"/>
            <a:chExt cx="1429259" cy="1524000"/>
          </a:xfrm>
        </p:grpSpPr>
        <p:grpSp>
          <p:nvGrpSpPr>
            <p:cNvPr id="164" name="Group 163"/>
            <p:cNvGrpSpPr/>
            <p:nvPr/>
          </p:nvGrpSpPr>
          <p:grpSpPr>
            <a:xfrm>
              <a:off x="778086" y="2798134"/>
              <a:ext cx="1417320" cy="1524000"/>
              <a:chOff x="778086" y="2798134"/>
              <a:chExt cx="1371600" cy="1524000"/>
            </a:xfrm>
          </p:grpSpPr>
          <p:sp>
            <p:nvSpPr>
              <p:cNvPr id="169" name="Rounded Rectangle 168"/>
              <p:cNvSpPr/>
              <p:nvPr/>
            </p:nvSpPr>
            <p:spPr>
              <a:xfrm>
                <a:off x="778086" y="2798134"/>
                <a:ext cx="1371600" cy="1524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65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next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prev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tid = 2</a:t>
                </a: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768686" y="326676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1000971" y="381730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65" name="Straight Connector 164"/>
            <p:cNvCxnSpPr/>
            <p:nvPr/>
          </p:nvCxnSpPr>
          <p:spPr>
            <a:xfrm>
              <a:off x="799761" y="3163608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799760" y="3434721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811700" y="3731219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790236" y="4008437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5492204" y="4036040"/>
            <a:ext cx="2024749" cy="2198223"/>
            <a:chOff x="3886200" y="2798134"/>
            <a:chExt cx="1417324" cy="1524000"/>
          </a:xfrm>
        </p:grpSpPr>
        <p:grpSp>
          <p:nvGrpSpPr>
            <p:cNvPr id="173" name="Group 172"/>
            <p:cNvGrpSpPr/>
            <p:nvPr/>
          </p:nvGrpSpPr>
          <p:grpSpPr>
            <a:xfrm>
              <a:off x="3886204" y="2798134"/>
              <a:ext cx="1417320" cy="1524000"/>
              <a:chOff x="3886204" y="2798134"/>
              <a:chExt cx="1371600" cy="1524000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3886204" y="2798134"/>
                <a:ext cx="1371600" cy="1524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next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prev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tid = -1</a:t>
                </a: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4937764" y="326866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4053490" y="3819215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74" name="Straight Connector 173"/>
            <p:cNvCxnSpPr/>
            <p:nvPr/>
          </p:nvCxnSpPr>
          <p:spPr>
            <a:xfrm>
              <a:off x="3895725" y="3163608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3895724" y="3434721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3907664" y="3731219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3886200" y="4008437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1" name="Curved Connector 180"/>
          <p:cNvCxnSpPr>
            <a:stCxn id="162" idx="4"/>
            <a:endCxn id="169" idx="0"/>
          </p:cNvCxnSpPr>
          <p:nvPr/>
        </p:nvCxnSpPr>
        <p:spPr>
          <a:xfrm rot="16200000" flipH="1">
            <a:off x="1925164" y="3211350"/>
            <a:ext cx="934890" cy="71449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939D-1522-4373-B115-45AB95DF6908}" type="datetime1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3762224" y="5574475"/>
            <a:ext cx="200213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4" name="Line Callout 2 (Accent Bar) 63"/>
          <p:cNvSpPr/>
          <p:nvPr/>
        </p:nvSpPr>
        <p:spPr>
          <a:xfrm>
            <a:off x="4791002" y="5073328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8112"/>
              <a:gd name="adj6" fmla="val -48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2152"/>
              </p:ext>
            </p:extLst>
          </p:nvPr>
        </p:nvGraphicFramePr>
        <p:xfrm>
          <a:off x="1333506" y="408971"/>
          <a:ext cx="2612572" cy="6594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3143"/>
                <a:gridCol w="653143"/>
                <a:gridCol w="653143"/>
                <a:gridCol w="653143"/>
              </a:tblGrid>
              <a:tr h="659467">
                <a:tc>
                  <a:txBody>
                    <a:bodyPr/>
                    <a:lstStyle/>
                    <a:p>
                      <a:endParaRPr lang="en-US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23" name="Straight Arrow Connector 122"/>
          <p:cNvCxnSpPr/>
          <p:nvPr/>
        </p:nvCxnSpPr>
        <p:spPr>
          <a:xfrm>
            <a:off x="7052652" y="4777940"/>
            <a:ext cx="1052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3762224" y="5574798"/>
            <a:ext cx="200213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8135881" y="4482554"/>
            <a:ext cx="186609" cy="590774"/>
            <a:chOff x="7239000" y="4748212"/>
            <a:chExt cx="130626" cy="409576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3" name="Straight Arrow Connector 132"/>
          <p:cNvCxnSpPr/>
          <p:nvPr/>
        </p:nvCxnSpPr>
        <p:spPr>
          <a:xfrm>
            <a:off x="3266822" y="4777942"/>
            <a:ext cx="951396" cy="27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4254801" y="4482554"/>
            <a:ext cx="186609" cy="590774"/>
            <a:chOff x="7239000" y="4748212"/>
            <a:chExt cx="130626" cy="409576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8" name="Straight Arrow Connector 137"/>
          <p:cNvCxnSpPr/>
          <p:nvPr/>
        </p:nvCxnSpPr>
        <p:spPr>
          <a:xfrm flipH="1" flipV="1">
            <a:off x="1170214" y="5572050"/>
            <a:ext cx="873080" cy="27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 rot="10800000">
            <a:off x="941114" y="5279410"/>
            <a:ext cx="186609" cy="590774"/>
            <a:chOff x="7239000" y="4748212"/>
            <a:chExt cx="130626" cy="409576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Straight Arrow Connector 142"/>
          <p:cNvCxnSpPr>
            <a:stCxn id="146" idx="3"/>
            <a:endCxn id="161" idx="3"/>
          </p:cNvCxnSpPr>
          <p:nvPr/>
        </p:nvCxnSpPr>
        <p:spPr>
          <a:xfrm flipH="1">
            <a:off x="1671804" y="785336"/>
            <a:ext cx="1264703" cy="113426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>
            <a:off x="1597484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2264234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6" name="Oval 145"/>
          <p:cNvSpPr/>
          <p:nvPr/>
        </p:nvSpPr>
        <p:spPr>
          <a:xfrm>
            <a:off x="2917377" y="672758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7" name="Oval 146"/>
          <p:cNvSpPr/>
          <p:nvPr/>
        </p:nvSpPr>
        <p:spPr>
          <a:xfrm>
            <a:off x="3584851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5492210" y="219824"/>
            <a:ext cx="1959429" cy="958526"/>
            <a:chOff x="3886204" y="152400"/>
            <a:chExt cx="1371600" cy="664534"/>
          </a:xfrm>
        </p:grpSpPr>
        <p:sp>
          <p:nvSpPr>
            <p:cNvPr id="149" name="Rectangle 148"/>
            <p:cNvSpPr/>
            <p:nvPr/>
          </p:nvSpPr>
          <p:spPr>
            <a:xfrm>
              <a:off x="3886204" y="152400"/>
              <a:ext cx="1371600" cy="66453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150" name="Oval 149"/>
            <p:cNvSpPr/>
            <p:nvPr/>
          </p:nvSpPr>
          <p:spPr>
            <a:xfrm>
              <a:off x="4528189" y="6601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2" name="TextBox 151"/>
          <p:cNvSpPr txBox="1"/>
          <p:nvPr/>
        </p:nvSpPr>
        <p:spPr>
          <a:xfrm>
            <a:off x="5810748" y="6248001"/>
            <a:ext cx="1415842" cy="532552"/>
          </a:xfrm>
          <a:prstGeom prst="rect">
            <a:avLst/>
          </a:prstGeom>
          <a:noFill/>
        </p:spPr>
        <p:txBody>
          <a:bodyPr wrap="none" lIns="131162" tIns="65581" rIns="131162" bIns="65581" rtlCol="0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sentinel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231598" y="1012247"/>
            <a:ext cx="1156155" cy="532552"/>
          </a:xfrm>
          <a:prstGeom prst="rect">
            <a:avLst/>
          </a:prstGeom>
          <a:noFill/>
        </p:spPr>
        <p:txBody>
          <a:bodyPr wrap="none" lIns="131162" tIns="65581" rIns="131162" bIns="65581" rtlCol="0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status</a:t>
            </a:r>
          </a:p>
        </p:txBody>
      </p:sp>
      <p:graphicFrame>
        <p:nvGraphicFramePr>
          <p:cNvPr id="154" name="Table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800789"/>
              </p:ext>
            </p:extLst>
          </p:nvPr>
        </p:nvGraphicFramePr>
        <p:xfrm>
          <a:off x="1471793" y="-41217"/>
          <a:ext cx="2612572" cy="6594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3143"/>
                <a:gridCol w="653143"/>
                <a:gridCol w="653143"/>
                <a:gridCol w="653143"/>
              </a:tblGrid>
              <a:tr h="659467"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6" name="Straight Arrow Connector 155"/>
          <p:cNvCxnSpPr>
            <a:stCxn id="150" idx="4"/>
          </p:cNvCxnSpPr>
          <p:nvPr/>
        </p:nvCxnSpPr>
        <p:spPr>
          <a:xfrm flipH="1">
            <a:off x="6471931" y="1084138"/>
            <a:ext cx="2721" cy="29519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381000" y="1919604"/>
            <a:ext cx="2586087" cy="1318934"/>
            <a:chOff x="381000" y="1330837"/>
            <a:chExt cx="1810261" cy="914400"/>
          </a:xfrm>
        </p:grpSpPr>
        <p:grpSp>
          <p:nvGrpSpPr>
            <p:cNvPr id="158" name="Group 157"/>
            <p:cNvGrpSpPr/>
            <p:nvPr/>
          </p:nvGrpSpPr>
          <p:grpSpPr>
            <a:xfrm>
              <a:off x="381000" y="1330837"/>
              <a:ext cx="1807125" cy="914400"/>
              <a:chOff x="536536" y="1330837"/>
              <a:chExt cx="1807125" cy="914400"/>
            </a:xfrm>
          </p:grpSpPr>
          <p:sp>
            <p:nvSpPr>
              <p:cNvPr id="161" name="Round Same Side Corner Rectangle 160"/>
              <p:cNvSpPr/>
              <p:nvPr/>
            </p:nvSpPr>
            <p:spPr>
              <a:xfrm>
                <a:off x="536536" y="1330837"/>
                <a:ext cx="1807125" cy="914400"/>
              </a:xfrm>
              <a:prstGeom prst="round2Same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phase = 0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pending = true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001680" y="2058547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59" name="Straight Connector 158"/>
            <p:cNvCxnSpPr/>
            <p:nvPr/>
          </p:nvCxnSpPr>
          <p:spPr>
            <a:xfrm>
              <a:off x="384136" y="1684337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81000" y="1979612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 162"/>
          <p:cNvGrpSpPr/>
          <p:nvPr/>
        </p:nvGrpSpPr>
        <p:grpSpPr>
          <a:xfrm>
            <a:off x="1737481" y="4036040"/>
            <a:ext cx="2041799" cy="2198223"/>
            <a:chOff x="778086" y="2798134"/>
            <a:chExt cx="1429259" cy="1524000"/>
          </a:xfrm>
        </p:grpSpPr>
        <p:grpSp>
          <p:nvGrpSpPr>
            <p:cNvPr id="164" name="Group 163"/>
            <p:cNvGrpSpPr/>
            <p:nvPr/>
          </p:nvGrpSpPr>
          <p:grpSpPr>
            <a:xfrm>
              <a:off x="778086" y="2798134"/>
              <a:ext cx="1417320" cy="1524000"/>
              <a:chOff x="778086" y="2798134"/>
              <a:chExt cx="1371600" cy="1524000"/>
            </a:xfrm>
          </p:grpSpPr>
          <p:sp>
            <p:nvSpPr>
              <p:cNvPr id="169" name="Rounded Rectangle 168"/>
              <p:cNvSpPr/>
              <p:nvPr/>
            </p:nvSpPr>
            <p:spPr>
              <a:xfrm>
                <a:off x="778086" y="2798134"/>
                <a:ext cx="1371600" cy="1524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65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next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prev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tid = 2</a:t>
                </a: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768686" y="326676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1000971" y="381730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65" name="Straight Connector 164"/>
            <p:cNvCxnSpPr/>
            <p:nvPr/>
          </p:nvCxnSpPr>
          <p:spPr>
            <a:xfrm>
              <a:off x="799761" y="3163608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799760" y="3434721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811700" y="3731219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790236" y="4008437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5492204" y="4036040"/>
            <a:ext cx="2024749" cy="2198223"/>
            <a:chOff x="3886200" y="2798134"/>
            <a:chExt cx="1417324" cy="1524000"/>
          </a:xfrm>
        </p:grpSpPr>
        <p:grpSp>
          <p:nvGrpSpPr>
            <p:cNvPr id="173" name="Group 172"/>
            <p:cNvGrpSpPr/>
            <p:nvPr/>
          </p:nvGrpSpPr>
          <p:grpSpPr>
            <a:xfrm>
              <a:off x="3886204" y="2798134"/>
              <a:ext cx="1417320" cy="1524000"/>
              <a:chOff x="3886204" y="2798134"/>
              <a:chExt cx="1371600" cy="1524000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3886204" y="2798134"/>
                <a:ext cx="1371600" cy="1524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next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prev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tid = -1</a:t>
                </a: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4937764" y="326866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4053490" y="3819215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74" name="Straight Connector 173"/>
            <p:cNvCxnSpPr/>
            <p:nvPr/>
          </p:nvCxnSpPr>
          <p:spPr>
            <a:xfrm>
              <a:off x="3895725" y="3163608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3895724" y="3434721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3907664" y="3731219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3886200" y="4008437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1" name="Curved Connector 180"/>
          <p:cNvCxnSpPr>
            <a:stCxn id="162" idx="4"/>
            <a:endCxn id="169" idx="0"/>
          </p:cNvCxnSpPr>
          <p:nvPr/>
        </p:nvCxnSpPr>
        <p:spPr>
          <a:xfrm rot="16200000" flipH="1">
            <a:off x="1462884" y="2749070"/>
            <a:ext cx="934891" cy="1639047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3214891" y="1931479"/>
            <a:ext cx="2586087" cy="1318934"/>
            <a:chOff x="381000" y="1330837"/>
            <a:chExt cx="1810261" cy="914400"/>
          </a:xfrm>
        </p:grpSpPr>
        <p:grpSp>
          <p:nvGrpSpPr>
            <p:cNvPr id="64" name="Group 63"/>
            <p:cNvGrpSpPr/>
            <p:nvPr/>
          </p:nvGrpSpPr>
          <p:grpSpPr>
            <a:xfrm>
              <a:off x="381000" y="1330837"/>
              <a:ext cx="1807125" cy="914400"/>
              <a:chOff x="536536" y="1330837"/>
              <a:chExt cx="1807125" cy="914400"/>
            </a:xfrm>
          </p:grpSpPr>
          <p:sp>
            <p:nvSpPr>
              <p:cNvPr id="67" name="Round Same Side Corner Rectangle 66"/>
              <p:cNvSpPr/>
              <p:nvPr/>
            </p:nvSpPr>
            <p:spPr>
              <a:xfrm>
                <a:off x="536536" y="1330837"/>
                <a:ext cx="1807125" cy="914400"/>
              </a:xfrm>
              <a:prstGeom prst="round2Same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phase = 0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pending = 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false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001680" y="2058547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Connector 64"/>
            <p:cNvCxnSpPr/>
            <p:nvPr/>
          </p:nvCxnSpPr>
          <p:spPr>
            <a:xfrm>
              <a:off x="384136" y="1684337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81000" y="1979612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Curved Connector 68"/>
          <p:cNvCxnSpPr>
            <a:stCxn id="68" idx="4"/>
            <a:endCxn id="169" idx="0"/>
          </p:cNvCxnSpPr>
          <p:nvPr/>
        </p:nvCxnSpPr>
        <p:spPr>
          <a:xfrm rot="5400000">
            <a:off x="2885767" y="2977110"/>
            <a:ext cx="923016" cy="1194844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46" idx="4"/>
            <a:endCxn id="67" idx="3"/>
          </p:cNvCxnSpPr>
          <p:nvPr/>
        </p:nvCxnSpPr>
        <p:spPr>
          <a:xfrm>
            <a:off x="2982692" y="804651"/>
            <a:ext cx="1523003" cy="112682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ine Callout 2 (Accent Bar) 74"/>
          <p:cNvSpPr/>
          <p:nvPr/>
        </p:nvSpPr>
        <p:spPr>
          <a:xfrm>
            <a:off x="4348104" y="1084138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8112"/>
              <a:gd name="adj6" fmla="val -48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71B1-E7E7-422C-8E85-C3AE2DE9C47D}" type="datetime1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6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649496"/>
              </p:ext>
            </p:extLst>
          </p:nvPr>
        </p:nvGraphicFramePr>
        <p:xfrm>
          <a:off x="1333506" y="408971"/>
          <a:ext cx="2612572" cy="6594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3143"/>
                <a:gridCol w="653143"/>
                <a:gridCol w="653143"/>
                <a:gridCol w="653143"/>
              </a:tblGrid>
              <a:tr h="659467">
                <a:tc>
                  <a:txBody>
                    <a:bodyPr/>
                    <a:lstStyle/>
                    <a:p>
                      <a:endParaRPr lang="en-US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130629" marR="130629" marT="65947" marB="659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23" name="Straight Arrow Connector 122"/>
          <p:cNvCxnSpPr/>
          <p:nvPr/>
        </p:nvCxnSpPr>
        <p:spPr>
          <a:xfrm>
            <a:off x="7052652" y="4777940"/>
            <a:ext cx="1052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3762224" y="5574798"/>
            <a:ext cx="200213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8135881" y="4482554"/>
            <a:ext cx="186609" cy="590774"/>
            <a:chOff x="7239000" y="4748212"/>
            <a:chExt cx="130626" cy="409576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3" name="Straight Arrow Connector 132"/>
          <p:cNvCxnSpPr/>
          <p:nvPr/>
        </p:nvCxnSpPr>
        <p:spPr>
          <a:xfrm>
            <a:off x="3266822" y="4777942"/>
            <a:ext cx="222538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H="1" flipV="1">
            <a:off x="1170214" y="5572050"/>
            <a:ext cx="873080" cy="27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 rot="10800000">
            <a:off x="941114" y="5279410"/>
            <a:ext cx="186609" cy="590774"/>
            <a:chOff x="7239000" y="4748212"/>
            <a:chExt cx="130626" cy="409576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Oval 143"/>
          <p:cNvSpPr/>
          <p:nvPr/>
        </p:nvSpPr>
        <p:spPr>
          <a:xfrm>
            <a:off x="1597484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2264234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6" name="Oval 145"/>
          <p:cNvSpPr/>
          <p:nvPr/>
        </p:nvSpPr>
        <p:spPr>
          <a:xfrm>
            <a:off x="2917377" y="672758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sp>
        <p:nvSpPr>
          <p:cNvPr id="147" name="Oval 146"/>
          <p:cNvSpPr/>
          <p:nvPr/>
        </p:nvSpPr>
        <p:spPr>
          <a:xfrm>
            <a:off x="3584851" y="670011"/>
            <a:ext cx="130629" cy="1318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162" tIns="65581" rIns="131162" bIns="65581" rtlCol="0" anchor="ctr"/>
          <a:lstStyle/>
          <a:p>
            <a:pPr algn="ctr"/>
            <a:endParaRPr lang="en-US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5492210" y="219824"/>
            <a:ext cx="1959429" cy="958526"/>
            <a:chOff x="3886204" y="152400"/>
            <a:chExt cx="1371600" cy="664534"/>
          </a:xfrm>
        </p:grpSpPr>
        <p:sp>
          <p:nvSpPr>
            <p:cNvPr id="149" name="Rectangle 148"/>
            <p:cNvSpPr/>
            <p:nvPr/>
          </p:nvSpPr>
          <p:spPr>
            <a:xfrm>
              <a:off x="3886204" y="152400"/>
              <a:ext cx="1371600" cy="66453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150" name="Oval 149"/>
            <p:cNvSpPr/>
            <p:nvPr/>
          </p:nvSpPr>
          <p:spPr>
            <a:xfrm>
              <a:off x="4528189" y="6601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2" name="TextBox 151"/>
          <p:cNvSpPr txBox="1"/>
          <p:nvPr/>
        </p:nvSpPr>
        <p:spPr>
          <a:xfrm>
            <a:off x="5810748" y="6248001"/>
            <a:ext cx="1415842" cy="532552"/>
          </a:xfrm>
          <a:prstGeom prst="rect">
            <a:avLst/>
          </a:prstGeom>
          <a:noFill/>
        </p:spPr>
        <p:txBody>
          <a:bodyPr wrap="none" lIns="131162" tIns="65581" rIns="131162" bIns="65581" rtlCol="0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sentinel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231598" y="1012247"/>
            <a:ext cx="1156155" cy="532552"/>
          </a:xfrm>
          <a:prstGeom prst="rect">
            <a:avLst/>
          </a:prstGeom>
          <a:noFill/>
        </p:spPr>
        <p:txBody>
          <a:bodyPr wrap="none" lIns="131162" tIns="65581" rIns="131162" bIns="65581" rtlCol="0">
            <a:spAutoFit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status</a:t>
            </a:r>
          </a:p>
        </p:txBody>
      </p:sp>
      <p:graphicFrame>
        <p:nvGraphicFramePr>
          <p:cNvPr id="154" name="Table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29384"/>
              </p:ext>
            </p:extLst>
          </p:nvPr>
        </p:nvGraphicFramePr>
        <p:xfrm>
          <a:off x="1471793" y="-41217"/>
          <a:ext cx="2612572" cy="6594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3143"/>
                <a:gridCol w="653143"/>
                <a:gridCol w="653143"/>
                <a:gridCol w="653143"/>
              </a:tblGrid>
              <a:tr h="659467"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i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629" marR="130629" marT="65947" marB="65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6" name="Straight Arrow Connector 155"/>
          <p:cNvCxnSpPr>
            <a:stCxn id="150" idx="4"/>
          </p:cNvCxnSpPr>
          <p:nvPr/>
        </p:nvCxnSpPr>
        <p:spPr>
          <a:xfrm flipH="1">
            <a:off x="6471931" y="1084138"/>
            <a:ext cx="2721" cy="29519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1737481" y="4036040"/>
            <a:ext cx="2041799" cy="2198223"/>
            <a:chOff x="778086" y="2798134"/>
            <a:chExt cx="1429259" cy="1524000"/>
          </a:xfrm>
        </p:grpSpPr>
        <p:grpSp>
          <p:nvGrpSpPr>
            <p:cNvPr id="164" name="Group 163"/>
            <p:cNvGrpSpPr/>
            <p:nvPr/>
          </p:nvGrpSpPr>
          <p:grpSpPr>
            <a:xfrm>
              <a:off x="778086" y="2798134"/>
              <a:ext cx="1417320" cy="1524000"/>
              <a:chOff x="778086" y="2798134"/>
              <a:chExt cx="1371600" cy="1524000"/>
            </a:xfrm>
          </p:grpSpPr>
          <p:sp>
            <p:nvSpPr>
              <p:cNvPr id="169" name="Rounded Rectangle 168"/>
              <p:cNvSpPr/>
              <p:nvPr/>
            </p:nvSpPr>
            <p:spPr>
              <a:xfrm>
                <a:off x="778086" y="2798134"/>
                <a:ext cx="1371600" cy="1524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65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next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prev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tid = 2</a:t>
                </a: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768686" y="326676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1000971" y="381730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65" name="Straight Connector 164"/>
            <p:cNvCxnSpPr/>
            <p:nvPr/>
          </p:nvCxnSpPr>
          <p:spPr>
            <a:xfrm>
              <a:off x="799761" y="3163608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799760" y="3434721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811700" y="3731219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790236" y="4008437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5492204" y="4036040"/>
            <a:ext cx="2024749" cy="2198223"/>
            <a:chOff x="3886200" y="2798134"/>
            <a:chExt cx="1417324" cy="1524000"/>
          </a:xfrm>
        </p:grpSpPr>
        <p:grpSp>
          <p:nvGrpSpPr>
            <p:cNvPr id="173" name="Group 172"/>
            <p:cNvGrpSpPr/>
            <p:nvPr/>
          </p:nvGrpSpPr>
          <p:grpSpPr>
            <a:xfrm>
              <a:off x="3886204" y="2798134"/>
              <a:ext cx="1417320" cy="1524000"/>
              <a:chOff x="3886204" y="2798134"/>
              <a:chExt cx="1371600" cy="1524000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3886204" y="2798134"/>
                <a:ext cx="1371600" cy="1524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next</a:t>
                </a: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REMOVE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prev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tid = -1</a:t>
                </a: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4937764" y="326866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4053490" y="3819215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74" name="Straight Connector 173"/>
            <p:cNvCxnSpPr/>
            <p:nvPr/>
          </p:nvCxnSpPr>
          <p:spPr>
            <a:xfrm>
              <a:off x="3895725" y="3163608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3895724" y="3434721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3907664" y="3731219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3886200" y="4008437"/>
              <a:ext cx="1395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990600" y="1931479"/>
            <a:ext cx="2586087" cy="1318934"/>
            <a:chOff x="381000" y="1330837"/>
            <a:chExt cx="1810261" cy="914400"/>
          </a:xfrm>
        </p:grpSpPr>
        <p:grpSp>
          <p:nvGrpSpPr>
            <p:cNvPr id="64" name="Group 63"/>
            <p:cNvGrpSpPr/>
            <p:nvPr/>
          </p:nvGrpSpPr>
          <p:grpSpPr>
            <a:xfrm>
              <a:off x="381000" y="1330837"/>
              <a:ext cx="1807125" cy="914400"/>
              <a:chOff x="536536" y="1330837"/>
              <a:chExt cx="1807125" cy="914400"/>
            </a:xfrm>
          </p:grpSpPr>
          <p:sp>
            <p:nvSpPr>
              <p:cNvPr id="67" name="Round Same Side Corner Rectangle 66"/>
              <p:cNvSpPr/>
              <p:nvPr/>
            </p:nvSpPr>
            <p:spPr>
              <a:xfrm>
                <a:off x="536536" y="1330837"/>
                <a:ext cx="1807125" cy="914400"/>
              </a:xfrm>
              <a:prstGeom prst="round2Same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phase = 0</a:t>
                </a:r>
              </a:p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pending = false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001680" y="2058547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5" name="Straight Connector 64"/>
            <p:cNvCxnSpPr/>
            <p:nvPr/>
          </p:nvCxnSpPr>
          <p:spPr>
            <a:xfrm>
              <a:off x="384136" y="1684337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81000" y="1979612"/>
              <a:ext cx="180712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Curved Connector 68"/>
          <p:cNvCxnSpPr>
            <a:stCxn id="68" idx="4"/>
            <a:endCxn id="169" idx="0"/>
          </p:cNvCxnSpPr>
          <p:nvPr/>
        </p:nvCxnSpPr>
        <p:spPr>
          <a:xfrm rot="16200000" flipH="1">
            <a:off x="1773621" y="3059808"/>
            <a:ext cx="923016" cy="1029447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46" idx="4"/>
            <a:endCxn id="67" idx="3"/>
          </p:cNvCxnSpPr>
          <p:nvPr/>
        </p:nvCxnSpPr>
        <p:spPr>
          <a:xfrm flipH="1">
            <a:off x="2281404" y="804651"/>
            <a:ext cx="701288" cy="112682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2749853" y="1084138"/>
            <a:ext cx="3724794" cy="29519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4197141" y="6169101"/>
            <a:ext cx="1277439" cy="5916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5581" rIns="0" bIns="65581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dummy</a:t>
            </a:r>
          </a:p>
        </p:txBody>
      </p:sp>
      <p:cxnSp>
        <p:nvCxnSpPr>
          <p:cNvPr id="73" name="Curved Connector 72"/>
          <p:cNvCxnSpPr>
            <a:endCxn id="71" idx="0"/>
          </p:cNvCxnSpPr>
          <p:nvPr/>
        </p:nvCxnSpPr>
        <p:spPr>
          <a:xfrm rot="5400000">
            <a:off x="5023555" y="5433733"/>
            <a:ext cx="547672" cy="923063"/>
          </a:xfrm>
          <a:prstGeom prst="curvedConnector3">
            <a:avLst>
              <a:gd name="adj1" fmla="val 17388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Callout 2 (Accent Bar) 73"/>
          <p:cNvSpPr/>
          <p:nvPr/>
        </p:nvSpPr>
        <p:spPr>
          <a:xfrm>
            <a:off x="5107093" y="2483817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958"/>
              <a:gd name="adj6" fmla="val -31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4205-FCDE-4FBE-9144-44913196B81F}" type="datetime1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3266822" y="4777942"/>
            <a:ext cx="951396" cy="27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4254801" y="4482554"/>
            <a:ext cx="186609" cy="590774"/>
            <a:chOff x="7239000" y="4748212"/>
            <a:chExt cx="130626" cy="409576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950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4" grpId="0" animBg="1"/>
      <p:bldP spid="7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Adaptive (Wait-free)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the fast-path-slow-path method [</a:t>
            </a:r>
            <a:r>
              <a:rPr lang="en-US" dirty="0" err="1" smtClean="0"/>
              <a:t>KoganPetrank</a:t>
            </a:r>
            <a:r>
              <a:rPr lang="en-US" dirty="0" smtClean="0"/>
              <a:t>, </a:t>
            </a:r>
            <a:r>
              <a:rPr lang="en-US" dirty="0" err="1" smtClean="0"/>
              <a:t>PPoPP</a:t>
            </a:r>
            <a:r>
              <a:rPr lang="en-US" dirty="0" smtClean="0"/>
              <a:t> 12’]</a:t>
            </a:r>
          </a:p>
          <a:p>
            <a:pPr lvl="1"/>
            <a:r>
              <a:rPr lang="en-US" dirty="0" smtClean="0"/>
              <a:t>Threads start by running fast path Enlist()</a:t>
            </a:r>
          </a:p>
          <a:p>
            <a:pPr lvl="1"/>
            <a:r>
              <a:rPr lang="en-US" dirty="0" smtClean="0"/>
              <a:t>Fall back to slow path if succeed/fail too many times</a:t>
            </a:r>
          </a:p>
          <a:p>
            <a:pPr lvl="1"/>
            <a:endParaRPr lang="en-US" dirty="0"/>
          </a:p>
          <a:p>
            <a:r>
              <a:rPr lang="en-US" dirty="0" smtClean="0"/>
              <a:t>Fast path is </a:t>
            </a:r>
            <a:r>
              <a:rPr lang="en-US" b="1" i="1" dirty="0" smtClean="0"/>
              <a:t>not</a:t>
            </a:r>
            <a:r>
              <a:rPr lang="en-US" dirty="0" smtClean="0"/>
              <a:t> the Enlist in </a:t>
            </a:r>
            <a:r>
              <a:rPr lang="en-US" dirty="0" err="1" smtClean="0"/>
              <a:t>LFList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More like the wait-free Enlist, but taking out announcing and helping steps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745-2BE4-4749-9B63-9AB822704ED5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HarrisAMR</a:t>
            </a:r>
            <a:r>
              <a:rPr lang="en-US" dirty="0" smtClean="0"/>
              <a:t>: Harris-Michael [Harris DISC01, Michael SPAA02] + Wait-free lookup </a:t>
            </a:r>
            <a:r>
              <a:rPr lang="en-US" dirty="0"/>
              <a:t>[</a:t>
            </a:r>
            <a:r>
              <a:rPr lang="en-US" dirty="0"/>
              <a:t>Heller </a:t>
            </a:r>
            <a:r>
              <a:rPr lang="en-US" dirty="0" smtClean="0"/>
              <a:t>et al. </a:t>
            </a:r>
            <a:r>
              <a:rPr lang="en-US" dirty="0"/>
              <a:t>OPODIS06]</a:t>
            </a:r>
            <a:endParaRPr lang="en-US" dirty="0" smtClean="0"/>
          </a:p>
          <a:p>
            <a:pPr lvl="1"/>
            <a:r>
              <a:rPr lang="en-US" dirty="0" smtClean="0"/>
              <a:t>Best known lock-free ordered list algorithm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err="1" smtClean="0"/>
              <a:t>HarrisRTTI</a:t>
            </a:r>
            <a:r>
              <a:rPr lang="en-US" dirty="0" smtClean="0"/>
              <a:t>: Above algorithm + Java RTTI [</a:t>
            </a:r>
            <a:r>
              <a:rPr lang="en-US" dirty="0" smtClean="0"/>
              <a:t>Heller et al. </a:t>
            </a:r>
            <a:r>
              <a:rPr lang="en-US" dirty="0" smtClean="0"/>
              <a:t>OPODIS06]</a:t>
            </a:r>
          </a:p>
          <a:p>
            <a:pPr lvl="1"/>
            <a:r>
              <a:rPr lang="en-US" dirty="0" smtClean="0"/>
              <a:t>Best known implementation of above algorithm</a:t>
            </a:r>
          </a:p>
          <a:p>
            <a:endParaRPr lang="en-US" dirty="0" smtClean="0"/>
          </a:p>
          <a:p>
            <a:r>
              <a:rPr lang="en-US" b="1" dirty="0" err="1" smtClean="0"/>
              <a:t>LazyList</a:t>
            </a:r>
            <a:r>
              <a:rPr lang="en-US" dirty="0" smtClean="0"/>
              <a:t>: An efficient lock-based algorithm [Heller </a:t>
            </a:r>
            <a:r>
              <a:rPr lang="en-US" dirty="0" smtClean="0"/>
              <a:t>et al. OPODIS06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b="1" dirty="0" err="1" smtClean="0"/>
              <a:t>LFList</a:t>
            </a:r>
            <a:r>
              <a:rPr lang="en-US" dirty="0" smtClean="0"/>
              <a:t>: Our lock-free unordered list algorithm</a:t>
            </a:r>
          </a:p>
          <a:p>
            <a:endParaRPr lang="en-US" b="1" dirty="0" smtClean="0"/>
          </a:p>
          <a:p>
            <a:r>
              <a:rPr lang="en-US" b="1" dirty="0" err="1" smtClean="0"/>
              <a:t>WFList</a:t>
            </a:r>
            <a:r>
              <a:rPr lang="en-US" dirty="0" smtClean="0"/>
              <a:t>: Our vanilla wait-free unordered list algorithm</a:t>
            </a:r>
          </a:p>
          <a:p>
            <a:endParaRPr lang="en-US" b="1" dirty="0" smtClean="0"/>
          </a:p>
          <a:p>
            <a:r>
              <a:rPr lang="en-US" b="1" dirty="0" smtClean="0"/>
              <a:t>Adaptive</a:t>
            </a:r>
            <a:r>
              <a:rPr lang="en-US" dirty="0" smtClean="0"/>
              <a:t>: Wait-free algorithm using fast-path-slow-path method</a:t>
            </a:r>
          </a:p>
          <a:p>
            <a:endParaRPr lang="en-US" b="1" dirty="0" smtClean="0"/>
          </a:p>
          <a:p>
            <a:r>
              <a:rPr lang="en-US" b="1" dirty="0" err="1" smtClean="0"/>
              <a:t>FastPath</a:t>
            </a:r>
            <a:r>
              <a:rPr lang="en-US" dirty="0" smtClean="0"/>
              <a:t>: The fast-path lock-free algorithm used in the adaptive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21FD-9E50-4B8D-86BF-D1BB9C6F17A6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Xeon 5650, 6 cores (12 threads)</a:t>
            </a:r>
          </a:p>
          <a:p>
            <a:pPr lvl="1"/>
            <a:r>
              <a:rPr lang="en-US" dirty="0" smtClean="0"/>
              <a:t>6GB memory</a:t>
            </a:r>
          </a:p>
          <a:p>
            <a:pPr lvl="1"/>
            <a:r>
              <a:rPr lang="en-US" dirty="0" smtClean="0"/>
              <a:t>Linux 2.6.37 + </a:t>
            </a:r>
            <a:r>
              <a:rPr lang="en-US" dirty="0" err="1" smtClean="0"/>
              <a:t>OpenJDK</a:t>
            </a:r>
            <a:r>
              <a:rPr lang="en-US" dirty="0" smtClean="0"/>
              <a:t> 1.6.0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Median of 5 trials (5 seconds)</a:t>
            </a:r>
          </a:p>
          <a:p>
            <a:pPr lvl="1"/>
            <a:r>
              <a:rPr lang="en-US" dirty="0" smtClean="0"/>
              <a:t>Variance below 5%</a:t>
            </a:r>
          </a:p>
          <a:p>
            <a:pPr lvl="1"/>
            <a:endParaRPr lang="en-US" dirty="0"/>
          </a:p>
          <a:p>
            <a:r>
              <a:rPr lang="en-US" dirty="0" smtClean="0"/>
              <a:t>Varied key range &amp; R-W ratio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D2C7-305F-41E9-ADEE-C4808592E1B2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80% Lookup, [0,512), 256 </a:t>
            </a:r>
            <a:r>
              <a:rPr lang="en-US" dirty="0" err="1" smtClean="0"/>
              <a:t>Elems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7779-0C53-484D-91FD-6CA0A430031A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148408"/>
              </p:ext>
            </p:extLst>
          </p:nvPr>
        </p:nvGraphicFramePr>
        <p:xfrm>
          <a:off x="381000" y="1371600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4734296" y="1600200"/>
            <a:ext cx="0" cy="38862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6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80% Lookup, [</a:t>
            </a:r>
            <a:r>
              <a:rPr lang="en-US" dirty="0" smtClean="0"/>
              <a:t>0,2K), 1K </a:t>
            </a:r>
            <a:r>
              <a:rPr lang="en-US" dirty="0" err="1" smtClean="0"/>
              <a:t>Elems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72A5-FED1-4460-BA7A-AC094B704464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492328"/>
              </p:ext>
            </p:extLst>
          </p:nvPr>
        </p:nvGraphicFramePr>
        <p:xfrm>
          <a:off x="304800" y="1295400"/>
          <a:ext cx="838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51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Lock-free and wait-free </a:t>
            </a:r>
            <a:r>
              <a:rPr lang="en-US" sz="2800" b="1" dirty="0" smtClean="0"/>
              <a:t>unordered</a:t>
            </a:r>
            <a:r>
              <a:rPr lang="en-US" sz="2800" dirty="0" smtClean="0"/>
              <a:t> list based set implementations</a:t>
            </a:r>
          </a:p>
          <a:p>
            <a:pPr lvl="1"/>
            <a:endParaRPr lang="en-US" sz="2000" dirty="0"/>
          </a:p>
          <a:p>
            <a:r>
              <a:rPr lang="en-US" sz="2800" dirty="0" smtClean="0"/>
              <a:t>The implementations are </a:t>
            </a:r>
            <a:r>
              <a:rPr lang="en-US" sz="2800" b="1" dirty="0" err="1" smtClean="0"/>
              <a:t>linearizable</a:t>
            </a:r>
            <a:endParaRPr lang="en-US" sz="2800" b="1" dirty="0" smtClean="0"/>
          </a:p>
          <a:p>
            <a:pPr lvl="1"/>
            <a:r>
              <a:rPr lang="en-US" sz="2000" dirty="0" smtClean="0"/>
              <a:t>Operations happen atomically at some instant point between the invocation and response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Building blocks</a:t>
            </a:r>
          </a:p>
          <a:p>
            <a:pPr lvl="1"/>
            <a:r>
              <a:rPr lang="en-US" sz="2000" dirty="0" smtClean="0"/>
              <a:t>A novel lock-free unordered list algorithm</a:t>
            </a:r>
          </a:p>
          <a:p>
            <a:pPr lvl="1"/>
            <a:r>
              <a:rPr lang="en-US" sz="2000" dirty="0" smtClean="0"/>
              <a:t>A wait-free </a:t>
            </a:r>
            <a:r>
              <a:rPr lang="en-US" sz="2000" dirty="0" err="1" smtClean="0"/>
              <a:t>enqueue</a:t>
            </a:r>
            <a:r>
              <a:rPr lang="en-US" sz="2000" dirty="0" smtClean="0"/>
              <a:t> technique [</a:t>
            </a:r>
            <a:r>
              <a:rPr lang="en-US" sz="2000" dirty="0" err="1" smtClean="0"/>
              <a:t>Kogan</a:t>
            </a:r>
            <a:r>
              <a:rPr lang="en-US" sz="2000" dirty="0" err="1" smtClean="0"/>
              <a:t>Petrank</a:t>
            </a:r>
            <a:r>
              <a:rPr lang="en-US" sz="2000" dirty="0" smtClean="0"/>
              <a:t> PPoPP11]</a:t>
            </a:r>
            <a:endParaRPr lang="en-US" sz="2000" dirty="0" smtClean="0"/>
          </a:p>
          <a:p>
            <a:pPr lvl="1"/>
            <a:r>
              <a:rPr lang="en-US" sz="2000" dirty="0" smtClean="0"/>
              <a:t>(Opt.) Fast-path-slow-path method [</a:t>
            </a:r>
            <a:r>
              <a:rPr lang="en-US" sz="2000" dirty="0" err="1"/>
              <a:t>KoganPetrank</a:t>
            </a:r>
            <a:r>
              <a:rPr lang="en-US" sz="2000" dirty="0"/>
              <a:t> </a:t>
            </a:r>
            <a:r>
              <a:rPr lang="en-US" sz="2000" dirty="0" smtClean="0"/>
              <a:t>PPoPP12]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777B-FDB2-403F-A0D7-B9C1AA0A0B32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We presented practical lock-free and wait-free unordered list implementations</a:t>
            </a:r>
          </a:p>
          <a:p>
            <a:pPr lvl="1"/>
            <a:r>
              <a:rPr lang="en-US" dirty="0" smtClean="0"/>
              <a:t>Scalable, competitive performance for short lists (high contention)</a:t>
            </a:r>
          </a:p>
          <a:p>
            <a:pPr lvl="1"/>
            <a:r>
              <a:rPr lang="en-US" dirty="0" smtClean="0"/>
              <a:t>Constant factor slowdown for large lists</a:t>
            </a:r>
          </a:p>
          <a:p>
            <a:endParaRPr lang="en-US" dirty="0"/>
          </a:p>
          <a:p>
            <a:r>
              <a:rPr lang="en-US" dirty="0" smtClean="0"/>
              <a:t>Experience with the fast-path-slow-path adaptive method</a:t>
            </a:r>
          </a:p>
          <a:p>
            <a:pPr lvl="1"/>
            <a:r>
              <a:rPr lang="en-US" dirty="0" smtClean="0"/>
              <a:t>Given a lock-free algorithm, deriving its corresponding wait-free version is non-trivial (also shown in [</a:t>
            </a:r>
            <a:r>
              <a:rPr lang="en-US" dirty="0" err="1" smtClean="0"/>
              <a:t>Timnat</a:t>
            </a:r>
            <a:r>
              <a:rPr lang="en-US" dirty="0" smtClean="0"/>
              <a:t> et al., </a:t>
            </a:r>
            <a:r>
              <a:rPr lang="en-US" dirty="0" smtClean="0"/>
              <a:t>OPODIS 12’])</a:t>
            </a:r>
          </a:p>
          <a:p>
            <a:pPr lvl="1"/>
            <a:r>
              <a:rPr lang="en-US" dirty="0" smtClean="0"/>
              <a:t>Given the wait-free algorithm, </a:t>
            </a:r>
            <a:r>
              <a:rPr lang="en-US" dirty="0" smtClean="0"/>
              <a:t>choosing its </a:t>
            </a:r>
            <a:r>
              <a:rPr lang="en-US" dirty="0" smtClean="0"/>
              <a:t>lock-free fast path </a:t>
            </a:r>
            <a:r>
              <a:rPr lang="en-US" dirty="0" smtClean="0"/>
              <a:t>needs care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/>
              <a:t>Same technique (Enlist) can be used to implement WF stacks</a:t>
            </a:r>
          </a:p>
          <a:p>
            <a:pPr lvl="1"/>
            <a:r>
              <a:rPr lang="en-US" dirty="0"/>
              <a:t>A static WF hash table is trivial to implement</a:t>
            </a:r>
          </a:p>
          <a:p>
            <a:pPr lvl="1"/>
            <a:r>
              <a:rPr lang="en-US" dirty="0" smtClean="0"/>
              <a:t>What other data structures can we build using unordered lists?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D4B3-4966-4AFC-B8C4-7D74036CBF82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LFList</a:t>
            </a:r>
            <a:endParaRPr lang="en-US" dirty="0"/>
          </a:p>
          <a:p>
            <a:pPr lvl="1"/>
            <a:r>
              <a:rPr lang="en-US" dirty="0" smtClean="0"/>
              <a:t>A lock-free unordered list based set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WFList</a:t>
            </a:r>
            <a:endParaRPr lang="en-US" dirty="0" smtClean="0"/>
          </a:p>
          <a:p>
            <a:pPr lvl="1"/>
            <a:r>
              <a:rPr lang="en-US" dirty="0" smtClean="0"/>
              <a:t>Based on the </a:t>
            </a:r>
            <a:r>
              <a:rPr lang="en-US" dirty="0" err="1" smtClean="0"/>
              <a:t>LFList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Key: making “Enlist” wait-free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Performance evaluation</a:t>
            </a:r>
          </a:p>
          <a:p>
            <a:pPr lvl="1"/>
            <a:endParaRPr lang="en-US" dirty="0"/>
          </a:p>
          <a:p>
            <a:r>
              <a:rPr lang="en-US" dirty="0" smtClean="0"/>
              <a:t>Conclusion &amp;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2762-36F3-40AE-A64B-FD32FEBB9EB3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LFList</a:t>
            </a:r>
            <a:r>
              <a:rPr lang="en-US" dirty="0" smtClean="0"/>
              <a:t>: A Lock-Free List Based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Insert(</a:t>
            </a:r>
            <a:r>
              <a:rPr lang="en-US" dirty="0" err="1" smtClean="0"/>
              <a:t>int</a:t>
            </a:r>
            <a:r>
              <a:rPr lang="en-US" dirty="0" smtClean="0"/>
              <a:t> k) : </a:t>
            </a:r>
            <a:r>
              <a:rPr lang="en-US" dirty="0" err="1" smtClean="0"/>
              <a:t>bool</a:t>
            </a:r>
            <a:endParaRPr lang="en-US" dirty="0" smtClean="0"/>
          </a:p>
          <a:p>
            <a:pPr lvl="1"/>
            <a:r>
              <a:rPr lang="en-US" dirty="0" smtClean="0"/>
              <a:t>Add value k to the set, return true if k was not in set or false otherwise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Remove(</a:t>
            </a:r>
            <a:r>
              <a:rPr lang="en-US" dirty="0" err="1" smtClean="0"/>
              <a:t>int</a:t>
            </a:r>
            <a:r>
              <a:rPr lang="en-US" dirty="0" smtClean="0"/>
              <a:t> k) </a:t>
            </a:r>
            <a:r>
              <a:rPr lang="en-US" dirty="0"/>
              <a:t>: </a:t>
            </a:r>
            <a:r>
              <a:rPr lang="en-US" dirty="0" err="1" smtClean="0"/>
              <a:t>bool</a:t>
            </a:r>
            <a:endParaRPr lang="en-US" dirty="0" smtClean="0"/>
          </a:p>
          <a:p>
            <a:pPr lvl="1"/>
            <a:r>
              <a:rPr lang="en-US" dirty="0" smtClean="0"/>
              <a:t>Remove value k from the set, return true if k was in the set or false otherwise</a:t>
            </a:r>
          </a:p>
          <a:p>
            <a:pPr lvl="1"/>
            <a:endParaRPr lang="en-US" dirty="0"/>
          </a:p>
          <a:p>
            <a:r>
              <a:rPr lang="en-US" dirty="0" smtClean="0"/>
              <a:t>Contains(</a:t>
            </a:r>
            <a:r>
              <a:rPr lang="en-US" dirty="0" err="1" smtClean="0"/>
              <a:t>int</a:t>
            </a:r>
            <a:r>
              <a:rPr lang="en-US" dirty="0" smtClean="0"/>
              <a:t> k) </a:t>
            </a:r>
            <a:r>
              <a:rPr lang="en-US" dirty="0"/>
              <a:t>: </a:t>
            </a:r>
            <a:r>
              <a:rPr lang="en-US" dirty="0" err="1" smtClean="0"/>
              <a:t>bool</a:t>
            </a:r>
            <a:endParaRPr lang="en-US" dirty="0" smtClean="0"/>
          </a:p>
          <a:p>
            <a:pPr lvl="1"/>
            <a:r>
              <a:rPr lang="en-US" dirty="0" smtClean="0"/>
              <a:t>Indicate whether k is in the set or not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A075-2B84-4D6B-A6BC-805147401E10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LFList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4229-5426-42E8-8F73-5250EA908864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Primiteves</a:t>
            </a:r>
            <a:endParaRPr lang="en-US" dirty="0" smtClean="0"/>
          </a:p>
          <a:p>
            <a:pPr lvl="1"/>
            <a:r>
              <a:rPr lang="en-US" dirty="0" smtClean="0"/>
              <a:t>Compare-And-Swap (CAS) &amp;</a:t>
            </a:r>
            <a:r>
              <a:rPr lang="en-US" baseline="0" dirty="0" smtClean="0"/>
              <a:t> </a:t>
            </a:r>
            <a:r>
              <a:rPr lang="en-US" baseline="0" dirty="0" smtClean="0"/>
              <a:t>atomic </a:t>
            </a:r>
            <a:r>
              <a:rPr lang="en-US" dirty="0" smtClean="0"/>
              <a:t>l</a:t>
            </a:r>
            <a:r>
              <a:rPr lang="en-US" baseline="0" dirty="0" smtClean="0"/>
              <a:t>oad/store </a:t>
            </a:r>
            <a:r>
              <a:rPr lang="en-US" baseline="0" dirty="0" smtClean="0"/>
              <a:t>of memory words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 g</a:t>
            </a:r>
            <a:r>
              <a:rPr lang="en-US" dirty="0" smtClean="0"/>
              <a:t>arbage </a:t>
            </a:r>
            <a:r>
              <a:rPr lang="en-US" dirty="0"/>
              <a:t>collection</a:t>
            </a:r>
          </a:p>
          <a:p>
            <a:pPr lvl="1"/>
            <a:endParaRPr lang="en-US" dirty="0"/>
          </a:p>
          <a:p>
            <a:r>
              <a:rPr lang="en-US" dirty="0" smtClean="0"/>
              <a:t>Key values are comparable (using equality operator)</a:t>
            </a:r>
          </a:p>
          <a:p>
            <a:pPr lvl="1"/>
            <a:r>
              <a:rPr lang="en-US" b="1" dirty="0" smtClean="0"/>
              <a:t>Not necessarily totally ordered</a:t>
            </a:r>
          </a:p>
          <a:p>
            <a:pPr lvl="1"/>
            <a:r>
              <a:rPr lang="en-US" b="1" dirty="0" smtClean="0"/>
              <a:t>Not necessarily </a:t>
            </a:r>
            <a:r>
              <a:rPr lang="en-US" b="1" dirty="0" smtClean="0"/>
              <a:t>bounded/discrete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49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Insert() Step One - Enlist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7" name="Straight Arrow Connector 6"/>
          <p:cNvCxnSpPr>
            <a:stCxn id="6" idx="5"/>
            <a:endCxn id="22" idx="0"/>
          </p:cNvCxnSpPr>
          <p:nvPr/>
        </p:nvCxnSpPr>
        <p:spPr>
          <a:xfrm>
            <a:off x="4623628" y="2657489"/>
            <a:ext cx="2495084" cy="18322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17" name="Group 16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31" name="Group 30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4"/>
            <a:endCxn id="34" idx="0"/>
          </p:cNvCxnSpPr>
          <p:nvPr/>
        </p:nvCxnSpPr>
        <p:spPr>
          <a:xfrm flipH="1">
            <a:off x="4574239" y="2676804"/>
            <a:ext cx="3205" cy="18141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ine Callout 2 (Accent Bar) 14"/>
          <p:cNvSpPr/>
          <p:nvPr/>
        </p:nvSpPr>
        <p:spPr>
          <a:xfrm>
            <a:off x="6477000" y="3309433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2628"/>
              <a:gd name="adj6" fmla="val -66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38" name="Line Callout 2 (Accent Bar) 37"/>
          <p:cNvSpPr/>
          <p:nvPr/>
        </p:nvSpPr>
        <p:spPr>
          <a:xfrm>
            <a:off x="5029200" y="3580932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41"/>
              <a:gd name="adj6" fmla="val -57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642758" y="261085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142264" y="2315471"/>
            <a:ext cx="186609" cy="590774"/>
            <a:chOff x="7239000" y="4748212"/>
            <a:chExt cx="130626" cy="409576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45" name="Group 44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6" name="Straight Connector 45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48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Callout 2 (Accent Bar) 51"/>
          <p:cNvSpPr/>
          <p:nvPr/>
        </p:nvSpPr>
        <p:spPr>
          <a:xfrm>
            <a:off x="3657600" y="3685575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41"/>
              <a:gd name="adj6" fmla="val -75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9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DC15-5C5D-4D3B-AC86-7A36BD7A3896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6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38" grpId="0" animBg="1"/>
      <p:bldP spid="38" grpId="1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>
          <a:xfrm>
            <a:off x="6373009" y="5416602"/>
            <a:ext cx="1507940" cy="4032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Insert() Step Two - Traversal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17" name="Group 16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31" name="Group 30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45" name="Group 44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6" name="Straight Connector 45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48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9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12954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3301342" y="4299969"/>
            <a:ext cx="5080658" cy="17317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F474-5A56-40ED-A7C0-525E2B242635}" type="datetime1">
              <a:rPr lang="en-US" smtClean="0"/>
              <a:t>10/16/2013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3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Insert() Step Two - Traversal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95007" y="2041090"/>
            <a:ext cx="1959429" cy="729926"/>
            <a:chOff x="3657600" y="1524000"/>
            <a:chExt cx="1959429" cy="729926"/>
          </a:xfrm>
        </p:grpSpPr>
        <p:sp>
          <p:nvSpPr>
            <p:cNvPr id="5" name="Rectangle 4"/>
            <p:cNvSpPr/>
            <p:nvPr/>
          </p:nvSpPr>
          <p:spPr>
            <a:xfrm>
              <a:off x="3657600" y="1524000"/>
              <a:ext cx="1959429" cy="72992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288" bIns="137160"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74722" y="2027821"/>
              <a:ext cx="130629" cy="1318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96000" y="4489743"/>
            <a:ext cx="2035083" cy="1390376"/>
            <a:chOff x="1663821" y="4013320"/>
            <a:chExt cx="2035083" cy="1390376"/>
          </a:xfrm>
        </p:grpSpPr>
        <p:grpSp>
          <p:nvGrpSpPr>
            <p:cNvPr id="17" name="Group 16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7175316" y="5185514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8652591" y="4890128"/>
            <a:ext cx="186609" cy="590774"/>
            <a:chOff x="7239000" y="4748212"/>
            <a:chExt cx="130626" cy="40957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551527" y="4490912"/>
            <a:ext cx="2035083" cy="1390376"/>
            <a:chOff x="1663821" y="4013320"/>
            <a:chExt cx="2035083" cy="1390376"/>
          </a:xfrm>
        </p:grpSpPr>
        <p:grpSp>
          <p:nvGrpSpPr>
            <p:cNvPr id="31" name="Group 30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INSERT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 flipV="1">
            <a:off x="4630843" y="5186683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998891" y="4491496"/>
            <a:ext cx="2035083" cy="1390376"/>
            <a:chOff x="1663821" y="4013320"/>
            <a:chExt cx="2035083" cy="1390376"/>
          </a:xfrm>
        </p:grpSpPr>
        <p:grpSp>
          <p:nvGrpSpPr>
            <p:cNvPr id="45" name="Group 44"/>
            <p:cNvGrpSpPr/>
            <p:nvPr/>
          </p:nvGrpSpPr>
          <p:grpSpPr>
            <a:xfrm>
              <a:off x="1674161" y="4013320"/>
              <a:ext cx="2024743" cy="1390376"/>
              <a:chOff x="778086" y="3358204"/>
              <a:chExt cx="1371600" cy="96393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778086" y="3358204"/>
                <a:ext cx="1371600" cy="96393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pPr algn="ctr"/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INVALID</a:t>
                </a:r>
                <a:endParaRPr lang="en-US" sz="2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418165" y="379444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6" name="Straight Connector 45"/>
            <p:cNvCxnSpPr/>
            <p:nvPr/>
          </p:nvCxnSpPr>
          <p:spPr>
            <a:xfrm>
              <a:off x="1663821" y="4495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674161" y="4876800"/>
              <a:ext cx="199377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/>
          <p:nvPr/>
        </p:nvCxnSpPr>
        <p:spPr>
          <a:xfrm flipV="1">
            <a:off x="2078207" y="5187267"/>
            <a:ext cx="1466849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48" idx="0"/>
          </p:cNvCxnSpPr>
          <p:nvPr/>
        </p:nvCxnSpPr>
        <p:spPr>
          <a:xfrm flipH="1">
            <a:off x="2021603" y="2657489"/>
            <a:ext cx="2509656" cy="183400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9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62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316" y="6019800"/>
            <a:ext cx="50958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Line Callout 2 (Accent Bar) 36"/>
          <p:cNvSpPr/>
          <p:nvPr/>
        </p:nvSpPr>
        <p:spPr>
          <a:xfrm>
            <a:off x="2618210" y="6019800"/>
            <a:ext cx="926846" cy="6858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174"/>
              <a:gd name="adj6" fmla="val -5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Insert():</a:t>
            </a:r>
          </a:p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0" name="Right Arrow 39"/>
          <p:cNvSpPr/>
          <p:nvPr/>
        </p:nvSpPr>
        <p:spPr>
          <a:xfrm>
            <a:off x="1295400" y="61722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3810000" y="62103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6324600" y="6210300"/>
            <a:ext cx="403916" cy="304800"/>
          </a:xfrm>
          <a:prstGeom prst="rightArrow">
            <a:avLst>
              <a:gd name="adj1" fmla="val 188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01C-6E6C-4A31-95CE-22607C02862F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3" name="Line Callout 2 (Accent Bar) 42"/>
          <p:cNvSpPr/>
          <p:nvPr/>
        </p:nvSpPr>
        <p:spPr>
          <a:xfrm>
            <a:off x="3162936" y="5480902"/>
            <a:ext cx="609600" cy="38345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916"/>
              <a:gd name="adj6" fmla="val -61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5881104" y="4299969"/>
            <a:ext cx="3186696" cy="17317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8305800" y="4299969"/>
            <a:ext cx="762000" cy="17317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40" grpId="0" animBg="1"/>
      <p:bldP spid="41" grpId="0" animBg="1"/>
      <p:bldP spid="42" grpId="0" animBg="1"/>
      <p:bldP spid="43" grpId="0" animBg="1"/>
      <p:bldP spid="43" grpId="1" animBg="1"/>
      <p:bldP spid="53" grpId="0" animBg="1"/>
      <p:bldP spid="53" grpId="1" animBg="1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608</TotalTime>
  <Words>1290</Words>
  <Application>Microsoft Office PowerPoint</Application>
  <PresentationFormat>On-screen Show (4:3)</PresentationFormat>
  <Paragraphs>459</Paragraphs>
  <Slides>30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Practical Non-blocking Unordered Lists</vt:lpstr>
      <vt:lpstr>Background</vt:lpstr>
      <vt:lpstr>Our Work</vt:lpstr>
      <vt:lpstr>Outline</vt:lpstr>
      <vt:lpstr>LFList: A Lock-Free List Based Set</vt:lpstr>
      <vt:lpstr>LFList</vt:lpstr>
      <vt:lpstr>Insert() Step One - Enlist</vt:lpstr>
      <vt:lpstr>Insert() Step Two - Traversal</vt:lpstr>
      <vt:lpstr>Insert() Step Two - Traversal</vt:lpstr>
      <vt:lpstr>Insert() Step Two - Traversal</vt:lpstr>
      <vt:lpstr>Remove() Step One - Enlist</vt:lpstr>
      <vt:lpstr>Remove() Step Two - Traversal</vt:lpstr>
      <vt:lpstr>Remove() Step Two - Traversal</vt:lpstr>
      <vt:lpstr>Remove() Step Two - Traversal</vt:lpstr>
      <vt:lpstr>Remove() Step Two - Traversal</vt:lpstr>
      <vt:lpstr>Remove() Step Two - Traversal</vt:lpstr>
      <vt:lpstr>Insert() and Remove(): Tricky Stuff</vt:lpstr>
      <vt:lpstr>Insert() and Remove(): Tricky Stuff</vt:lpstr>
      <vt:lpstr>Contains()</vt:lpstr>
      <vt:lpstr>Achieving Wait-freedom</vt:lpstr>
      <vt:lpstr>A Wait-free Enlist Implementation</vt:lpstr>
      <vt:lpstr>PowerPoint Presentation</vt:lpstr>
      <vt:lpstr>PowerPoint Presentation</vt:lpstr>
      <vt:lpstr>PowerPoint Presentation</vt:lpstr>
      <vt:lpstr>An Adaptive (Wait-free) Algorithm</vt:lpstr>
      <vt:lpstr>Performance Evaluation</vt:lpstr>
      <vt:lpstr>Performance Evaluation</vt:lpstr>
      <vt:lpstr>80% Lookup, [0,512), 256 Elems</vt:lpstr>
      <vt:lpstr>80% Lookup, [0,2K), 1K Elems</vt:lpstr>
      <vt:lpstr>Conclusion &amp; 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Non-blocking Unordered Lists</dc:title>
  <dc:creator>yul510</dc:creator>
  <cp:lastModifiedBy>yul510</cp:lastModifiedBy>
  <cp:revision>109</cp:revision>
  <dcterms:created xsi:type="dcterms:W3CDTF">2006-08-16T00:00:00Z</dcterms:created>
  <dcterms:modified xsi:type="dcterms:W3CDTF">2013-10-16T06:37:14Z</dcterms:modified>
</cp:coreProperties>
</file>