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31"/>
  </p:notesMasterIdLst>
  <p:handoutMasterIdLst>
    <p:handoutMasterId r:id="rId32"/>
  </p:handoutMasterIdLst>
  <p:sldIdLst>
    <p:sldId id="286" r:id="rId3"/>
    <p:sldId id="277" r:id="rId4"/>
    <p:sldId id="287" r:id="rId5"/>
    <p:sldId id="289" r:id="rId6"/>
    <p:sldId id="291" r:id="rId7"/>
    <p:sldId id="292" r:id="rId8"/>
    <p:sldId id="293" r:id="rId9"/>
    <p:sldId id="296" r:id="rId10"/>
    <p:sldId id="297" r:id="rId11"/>
    <p:sldId id="294" r:id="rId12"/>
    <p:sldId id="301" r:id="rId13"/>
    <p:sldId id="298" r:id="rId14"/>
    <p:sldId id="302" r:id="rId15"/>
    <p:sldId id="299" r:id="rId16"/>
    <p:sldId id="303" r:id="rId17"/>
    <p:sldId id="300" r:id="rId18"/>
    <p:sldId id="304" r:id="rId19"/>
    <p:sldId id="305" r:id="rId20"/>
    <p:sldId id="307" r:id="rId21"/>
    <p:sldId id="308" r:id="rId22"/>
    <p:sldId id="309" r:id="rId23"/>
    <p:sldId id="310" r:id="rId24"/>
    <p:sldId id="311" r:id="rId25"/>
    <p:sldId id="313" r:id="rId26"/>
    <p:sldId id="312" r:id="rId27"/>
    <p:sldId id="314" r:id="rId28"/>
    <p:sldId id="315" r:id="rId29"/>
    <p:sldId id="30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8"/>
    <a:srgbClr val="006600"/>
    <a:srgbClr val="660066"/>
    <a:srgbClr val="339933"/>
    <a:srgbClr val="003366"/>
    <a:srgbClr val="CCFF66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398" autoAdjust="0"/>
  </p:normalViewPr>
  <p:slideViewPr>
    <p:cSldViewPr>
      <p:cViewPr varScale="1">
        <p:scale>
          <a:sx n="79" d="100"/>
          <a:sy n="79" d="100"/>
        </p:scale>
        <p:origin x="17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天津大学智能与计算学部 杨雅君</a:t>
            </a:r>
            <a:endParaRPr lang="en-US" altLang="zh-CN" sz="3600" dirty="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网络流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5" name="组合 194"/>
          <p:cNvGrpSpPr/>
          <p:nvPr/>
        </p:nvGrpSpPr>
        <p:grpSpPr>
          <a:xfrm>
            <a:off x="2267449" y="2716698"/>
            <a:ext cx="4705010" cy="1881272"/>
            <a:chOff x="2167568" y="3096285"/>
            <a:chExt cx="4705010" cy="1881272"/>
          </a:xfrm>
        </p:grpSpPr>
        <p:sp>
          <p:nvSpPr>
            <p:cNvPr id="196" name="椭圆 19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7" name="椭圆 196"/>
            <p:cNvSpPr/>
            <p:nvPr/>
          </p:nvSpPr>
          <p:spPr>
            <a:xfrm>
              <a:off x="651253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8" name="椭圆 197"/>
            <p:cNvSpPr/>
            <p:nvPr/>
          </p:nvSpPr>
          <p:spPr>
            <a:xfrm>
              <a:off x="3319696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9" name="椭圆 198"/>
            <p:cNvSpPr/>
            <p:nvPr/>
          </p:nvSpPr>
          <p:spPr>
            <a:xfrm>
              <a:off x="3319696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0" name="椭圆 199"/>
            <p:cNvSpPr/>
            <p:nvPr/>
          </p:nvSpPr>
          <p:spPr>
            <a:xfrm>
              <a:off x="5191904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1" name="椭圆 200"/>
            <p:cNvSpPr/>
            <p:nvPr/>
          </p:nvSpPr>
          <p:spPr>
            <a:xfrm>
              <a:off x="5191904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02" name="直接箭头连接符 201"/>
            <p:cNvCxnSpPr>
              <a:stCxn id="196" idx="7"/>
              <a:endCxn id="198" idx="2"/>
            </p:cNvCxnSpPr>
            <p:nvPr/>
          </p:nvCxnSpPr>
          <p:spPr>
            <a:xfrm flipV="1">
              <a:off x="2474881" y="3395678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箭头连接符 202"/>
            <p:cNvCxnSpPr>
              <a:endCxn id="200" idx="2"/>
            </p:cNvCxnSpPr>
            <p:nvPr/>
          </p:nvCxnSpPr>
          <p:spPr>
            <a:xfrm flipV="1">
              <a:off x="3682229" y="339567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箭头连接符 203"/>
            <p:cNvCxnSpPr/>
            <p:nvPr/>
          </p:nvCxnSpPr>
          <p:spPr>
            <a:xfrm flipH="1" flipV="1">
              <a:off x="3499716" y="3575698"/>
              <a:ext cx="11378" cy="89735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箭头连接符 204"/>
            <p:cNvCxnSpPr>
              <a:endCxn id="199" idx="7"/>
            </p:cNvCxnSpPr>
            <p:nvPr/>
          </p:nvCxnSpPr>
          <p:spPr>
            <a:xfrm flipH="1">
              <a:off x="3627009" y="3473677"/>
              <a:ext cx="1592505" cy="104717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箭头连接符 205"/>
            <p:cNvCxnSpPr/>
            <p:nvPr/>
          </p:nvCxnSpPr>
          <p:spPr>
            <a:xfrm flipV="1">
              <a:off x="3682229" y="4664701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箭头连接符 206"/>
            <p:cNvCxnSpPr>
              <a:endCxn id="197" idx="1"/>
            </p:cNvCxnSpPr>
            <p:nvPr/>
          </p:nvCxnSpPr>
          <p:spPr>
            <a:xfrm>
              <a:off x="5551944" y="3404691"/>
              <a:ext cx="1013321" cy="46808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箭头连接符 207"/>
            <p:cNvCxnSpPr>
              <a:endCxn id="197" idx="3"/>
            </p:cNvCxnSpPr>
            <p:nvPr/>
          </p:nvCxnSpPr>
          <p:spPr>
            <a:xfrm flipV="1">
              <a:off x="5554818" y="4127363"/>
              <a:ext cx="1010447" cy="5109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2419726" y="33449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496339" y="42727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111914" y="30962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946779" y="337792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470556" y="38107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219926" y="39837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335205" y="38798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183922" y="46082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14</a:t>
              </a:r>
              <a:endParaRPr lang="zh-CN" alt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948118" y="430774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218" name="直接箭头连接符 217"/>
            <p:cNvCxnSpPr>
              <a:stCxn id="196" idx="5"/>
              <a:endCxn id="199" idx="2"/>
            </p:cNvCxnSpPr>
            <p:nvPr/>
          </p:nvCxnSpPr>
          <p:spPr bwMode="auto">
            <a:xfrm>
              <a:off x="2474881" y="4127363"/>
              <a:ext cx="844815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箭头连接符 218"/>
            <p:cNvCxnSpPr>
              <a:stCxn id="201" idx="0"/>
              <a:endCxn id="200" idx="4"/>
            </p:cNvCxnSpPr>
            <p:nvPr/>
          </p:nvCxnSpPr>
          <p:spPr bwMode="auto">
            <a:xfrm flipV="1">
              <a:off x="5371924" y="3575698"/>
              <a:ext cx="0" cy="8924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43379" y="454764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初始网络</a:t>
            </a:r>
          </a:p>
        </p:txBody>
      </p:sp>
    </p:spTree>
    <p:extLst>
      <p:ext uri="{BB962C8B-B14F-4D97-AF65-F5344CB8AC3E}">
        <p14:creationId xmlns:p14="http://schemas.microsoft.com/office/powerpoint/2010/main" val="284819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组合 4"/>
          <p:cNvGrpSpPr/>
          <p:nvPr/>
        </p:nvGrpSpPr>
        <p:grpSpPr>
          <a:xfrm>
            <a:off x="2066087" y="2699628"/>
            <a:ext cx="4705010" cy="2055667"/>
            <a:chOff x="4191956" y="4574425"/>
            <a:chExt cx="4705010" cy="2055667"/>
          </a:xfrm>
        </p:grpSpPr>
        <p:sp>
          <p:nvSpPr>
            <p:cNvPr id="36" name="椭圆 35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接箭头连接符 41"/>
            <p:cNvCxnSpPr>
              <a:stCxn id="36" idx="7"/>
              <a:endCxn id="38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38" idx="7"/>
              <a:endCxn id="40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39" idx="7"/>
              <a:endCxn id="38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40" idx="3"/>
              <a:endCxn id="39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40" idx="7"/>
              <a:endCxn id="37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stCxn id="41" idx="7"/>
              <a:endCxn id="37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562902" y="49664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26898" y="591181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48164" y="45744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14</a:t>
              </a:r>
              <a:endParaRPr lang="zh-CN" alt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58" name="直接箭头连接符 57"/>
            <p:cNvCxnSpPr>
              <a:stCxn id="36" idx="4"/>
              <a:endCxn id="39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>
              <a:stCxn id="41" idx="0"/>
              <a:endCxn id="40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59"/>
            <p:cNvCxnSpPr>
              <a:stCxn id="38" idx="3"/>
              <a:endCxn id="36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62" name="直接箭头连接符 61"/>
            <p:cNvCxnSpPr>
              <a:stCxn id="40" idx="2"/>
              <a:endCxn id="38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64" name="直接箭头连接符 63"/>
            <p:cNvCxnSpPr>
              <a:stCxn id="39" idx="6"/>
              <a:endCxn id="40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66" name="直接箭头连接符 65"/>
            <p:cNvCxnSpPr>
              <a:stCxn id="41" idx="3"/>
              <a:endCxn id="39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37" idx="1"/>
              <a:endCxn id="40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70" name="直接箭头连接符 69"/>
            <p:cNvCxnSpPr>
              <a:stCxn id="37" idx="3"/>
              <a:endCxn id="4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72" name="直接箭头连接符 71"/>
            <p:cNvCxnSpPr>
              <a:stCxn id="39" idx="1"/>
              <a:endCxn id="36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03" name="直接箭头连接符 102"/>
            <p:cNvCxnSpPr>
              <a:stCxn id="41" idx="7"/>
              <a:endCxn id="40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/>
            <p:cNvCxnSpPr>
              <a:stCxn id="38" idx="4"/>
              <a:endCxn id="39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cxnSp>
        <p:nvCxnSpPr>
          <p:cNvPr id="110" name="直接连接符 109"/>
          <p:cNvCxnSpPr/>
          <p:nvPr/>
        </p:nvCxnSpPr>
        <p:spPr bwMode="auto">
          <a:xfrm flipV="1">
            <a:off x="2418016" y="3068960"/>
            <a:ext cx="1011353" cy="57327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 bwMode="auto">
          <a:xfrm flipV="1">
            <a:off x="3429369" y="3111248"/>
            <a:ext cx="1936482" cy="1256655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 bwMode="auto">
          <a:xfrm>
            <a:off x="3408623" y="3088251"/>
            <a:ext cx="1917828" cy="22997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 bwMode="auto">
          <a:xfrm flipV="1">
            <a:off x="3429369" y="4367903"/>
            <a:ext cx="1914864" cy="2796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 bwMode="auto">
          <a:xfrm flipV="1">
            <a:off x="5302823" y="3723735"/>
            <a:ext cx="1288254" cy="662229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009570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1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9184" y="4366965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97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组合 98"/>
          <p:cNvGrpSpPr/>
          <p:nvPr/>
        </p:nvGrpSpPr>
        <p:grpSpPr>
          <a:xfrm>
            <a:off x="2077046" y="2708920"/>
            <a:ext cx="4705010" cy="2055667"/>
            <a:chOff x="4191956" y="4574425"/>
            <a:chExt cx="4705010" cy="2055667"/>
          </a:xfrm>
        </p:grpSpPr>
        <p:sp>
          <p:nvSpPr>
            <p:cNvPr id="100" name="椭圆 99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直接箭头连接符 112"/>
            <p:cNvCxnSpPr>
              <a:stCxn id="100" idx="7"/>
              <a:endCxn id="102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02" idx="7"/>
              <a:endCxn id="109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stCxn id="104" idx="7"/>
              <a:endCxn id="102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09" idx="3"/>
              <a:endCxn id="10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09" idx="7"/>
              <a:endCxn id="101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>
              <a:stCxn id="111" idx="7"/>
              <a:endCxn id="101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4562902" y="49664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26898" y="591181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32" name="直接箭头连接符 131"/>
            <p:cNvCxnSpPr>
              <a:stCxn id="100" idx="4"/>
              <a:endCxn id="10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11" idx="0"/>
              <a:endCxn id="109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02" idx="3"/>
              <a:endCxn id="100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36" name="直接箭头连接符 135"/>
            <p:cNvCxnSpPr>
              <a:stCxn id="109" idx="2"/>
              <a:endCxn id="102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38" name="直接箭头连接符 137"/>
            <p:cNvCxnSpPr>
              <a:stCxn id="104" idx="6"/>
              <a:endCxn id="109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0" name="直接箭头连接符 139"/>
            <p:cNvCxnSpPr>
              <a:stCxn id="111" idx="3"/>
              <a:endCxn id="10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stCxn id="101" idx="1"/>
              <a:endCxn id="109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3" name="直接箭头连接符 142"/>
            <p:cNvCxnSpPr>
              <a:stCxn id="101" idx="3"/>
              <a:endCxn id="11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5" name="直接箭头连接符 144"/>
            <p:cNvCxnSpPr>
              <a:stCxn id="104" idx="1"/>
              <a:endCxn id="100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7" name="直接箭头连接符 146"/>
            <p:cNvCxnSpPr>
              <a:stCxn id="111" idx="7"/>
              <a:endCxn id="109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02" idx="4"/>
              <a:endCxn id="10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3647096" y="4694381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2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3" name="直接连接符 202"/>
          <p:cNvCxnSpPr/>
          <p:nvPr/>
        </p:nvCxnSpPr>
        <p:spPr bwMode="auto">
          <a:xfrm>
            <a:off x="2281791" y="3869678"/>
            <a:ext cx="1204985" cy="54596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 bwMode="auto">
          <a:xfrm flipV="1">
            <a:off x="3458958" y="3079116"/>
            <a:ext cx="1614" cy="1321992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接连接符 204"/>
          <p:cNvCxnSpPr/>
          <p:nvPr/>
        </p:nvCxnSpPr>
        <p:spPr bwMode="auto">
          <a:xfrm>
            <a:off x="3440328" y="3069302"/>
            <a:ext cx="1894159" cy="1962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 bwMode="auto">
          <a:xfrm>
            <a:off x="5302857" y="3120541"/>
            <a:ext cx="1358455" cy="62623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6661312" y="3043641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12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2066087" y="2699628"/>
            <a:ext cx="4705010" cy="2055667"/>
            <a:chOff x="4191956" y="4574425"/>
            <a:chExt cx="4705010" cy="2055667"/>
          </a:xfrm>
        </p:grpSpPr>
        <p:sp>
          <p:nvSpPr>
            <p:cNvPr id="98" name="椭圆 97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2" name="椭圆 151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3" name="椭圆 152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6" name="椭圆 155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57" name="直接箭头连接符 156"/>
            <p:cNvCxnSpPr>
              <a:stCxn id="98" idx="7"/>
              <a:endCxn id="153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箭头连接符 157"/>
            <p:cNvCxnSpPr>
              <a:stCxn id="153" idx="7"/>
              <a:endCxn id="155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箭头连接符 158"/>
            <p:cNvCxnSpPr>
              <a:stCxn id="154" idx="7"/>
              <a:endCxn id="153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/>
            <p:cNvCxnSpPr>
              <a:stCxn id="155" idx="3"/>
              <a:endCxn id="15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箭头连接符 160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箭头连接符 161"/>
            <p:cNvCxnSpPr>
              <a:stCxn id="155" idx="7"/>
              <a:endCxn id="152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箭头连接符 162"/>
            <p:cNvCxnSpPr>
              <a:stCxn id="156" idx="7"/>
              <a:endCxn id="152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/>
            <p:cNvSpPr txBox="1"/>
            <p:nvPr/>
          </p:nvSpPr>
          <p:spPr>
            <a:xfrm>
              <a:off x="4562902" y="49664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73" name="直接箭头连接符 172"/>
            <p:cNvCxnSpPr>
              <a:stCxn id="98" idx="4"/>
              <a:endCxn id="15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箭头连接符 173"/>
            <p:cNvCxnSpPr>
              <a:stCxn id="156" idx="0"/>
              <a:endCxn id="155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箭头连接符 174"/>
            <p:cNvCxnSpPr>
              <a:stCxn id="153" idx="3"/>
              <a:endCxn id="98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77" name="直接箭头连接符 176"/>
            <p:cNvCxnSpPr>
              <a:stCxn id="155" idx="2"/>
              <a:endCxn id="153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79" name="直接箭头连接符 178"/>
            <p:cNvCxnSpPr>
              <a:stCxn id="154" idx="6"/>
              <a:endCxn id="155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1" name="直接箭头连接符 180"/>
            <p:cNvCxnSpPr>
              <a:stCxn id="156" idx="3"/>
              <a:endCxn id="15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箭头连接符 181"/>
            <p:cNvCxnSpPr>
              <a:stCxn id="152" idx="1"/>
              <a:endCxn id="155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4" name="直接箭头连接符 183"/>
            <p:cNvCxnSpPr>
              <a:stCxn id="152" idx="3"/>
              <a:endCxn id="156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6" name="直接箭头连接符 185"/>
            <p:cNvCxnSpPr>
              <a:stCxn id="154" idx="1"/>
              <a:endCxn id="98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8" name="直接箭头连接符 187"/>
            <p:cNvCxnSpPr>
              <a:stCxn id="156" idx="7"/>
              <a:endCxn id="155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箭头连接符 188"/>
            <p:cNvCxnSpPr>
              <a:stCxn id="153" idx="4"/>
              <a:endCxn id="15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cxnSp>
        <p:nvCxnSpPr>
          <p:cNvPr id="193" name="直接连接符 192"/>
          <p:cNvCxnSpPr/>
          <p:nvPr/>
        </p:nvCxnSpPr>
        <p:spPr bwMode="auto">
          <a:xfrm flipV="1">
            <a:off x="2418016" y="3068960"/>
            <a:ext cx="1011353" cy="57327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/>
          <p:cNvCxnSpPr/>
          <p:nvPr/>
        </p:nvCxnSpPr>
        <p:spPr bwMode="auto">
          <a:xfrm flipV="1">
            <a:off x="3429369" y="3111248"/>
            <a:ext cx="1936482" cy="1256655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接连接符 194"/>
          <p:cNvCxnSpPr/>
          <p:nvPr/>
        </p:nvCxnSpPr>
        <p:spPr bwMode="auto">
          <a:xfrm flipH="1">
            <a:off x="3398235" y="3088251"/>
            <a:ext cx="10388" cy="130761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4009570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3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5509184" y="4366965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8" name="直接连接符 207"/>
          <p:cNvCxnSpPr/>
          <p:nvPr/>
        </p:nvCxnSpPr>
        <p:spPr bwMode="auto">
          <a:xfrm>
            <a:off x="5277895" y="3085135"/>
            <a:ext cx="1358455" cy="62623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63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组合 98"/>
          <p:cNvGrpSpPr/>
          <p:nvPr/>
        </p:nvGrpSpPr>
        <p:grpSpPr>
          <a:xfrm>
            <a:off x="2039519" y="2694387"/>
            <a:ext cx="4705010" cy="2055667"/>
            <a:chOff x="4191956" y="4574425"/>
            <a:chExt cx="4705010" cy="2055667"/>
          </a:xfrm>
        </p:grpSpPr>
        <p:sp>
          <p:nvSpPr>
            <p:cNvPr id="100" name="椭圆 99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直接箭头连接符 112"/>
            <p:cNvCxnSpPr>
              <a:stCxn id="100" idx="7"/>
              <a:endCxn id="102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02" idx="7"/>
              <a:endCxn id="109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stCxn id="104" idx="7"/>
              <a:endCxn id="102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09" idx="3"/>
              <a:endCxn id="10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09" idx="7"/>
              <a:endCxn id="101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>
              <a:stCxn id="111" idx="7"/>
              <a:endCxn id="101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4562902" y="49664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32" name="直接箭头连接符 131"/>
            <p:cNvCxnSpPr>
              <a:stCxn id="100" idx="4"/>
              <a:endCxn id="10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11" idx="0"/>
              <a:endCxn id="109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02" idx="3"/>
              <a:endCxn id="100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36" name="直接箭头连接符 135"/>
            <p:cNvCxnSpPr>
              <a:stCxn id="109" idx="2"/>
              <a:endCxn id="102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38" name="直接箭头连接符 137"/>
            <p:cNvCxnSpPr>
              <a:stCxn id="104" idx="6"/>
              <a:endCxn id="109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0" name="直接箭头连接符 139"/>
            <p:cNvCxnSpPr>
              <a:stCxn id="111" idx="3"/>
              <a:endCxn id="10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stCxn id="101" idx="1"/>
              <a:endCxn id="109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43" name="直接箭头连接符 142"/>
            <p:cNvCxnSpPr>
              <a:stCxn id="101" idx="3"/>
              <a:endCxn id="11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5" name="直接箭头连接符 144"/>
            <p:cNvCxnSpPr>
              <a:stCxn id="104" idx="1"/>
              <a:endCxn id="100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7" name="直接箭头连接符 146"/>
            <p:cNvCxnSpPr>
              <a:stCxn id="111" idx="7"/>
              <a:endCxn id="109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02" idx="4"/>
              <a:endCxn id="10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3609569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3" name="直接连接符 202"/>
          <p:cNvCxnSpPr/>
          <p:nvPr/>
        </p:nvCxnSpPr>
        <p:spPr bwMode="auto">
          <a:xfrm>
            <a:off x="2244264" y="3855145"/>
            <a:ext cx="1204985" cy="54596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 bwMode="auto">
          <a:xfrm flipV="1">
            <a:off x="5251726" y="3029108"/>
            <a:ext cx="1614" cy="139497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接连接符 204"/>
          <p:cNvCxnSpPr/>
          <p:nvPr/>
        </p:nvCxnSpPr>
        <p:spPr bwMode="auto">
          <a:xfrm>
            <a:off x="3333561" y="4380722"/>
            <a:ext cx="1894159" cy="1962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 bwMode="auto">
          <a:xfrm>
            <a:off x="5283433" y="3036046"/>
            <a:ext cx="1358455" cy="62623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6623785" y="3029108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7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408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2051720" y="2699628"/>
            <a:ext cx="4705010" cy="2055667"/>
            <a:chOff x="4191956" y="4574425"/>
            <a:chExt cx="4705010" cy="2055667"/>
          </a:xfrm>
        </p:grpSpPr>
        <p:sp>
          <p:nvSpPr>
            <p:cNvPr id="98" name="椭圆 97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2" name="椭圆 151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3" name="椭圆 152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6" name="椭圆 155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57" name="直接箭头连接符 156"/>
            <p:cNvCxnSpPr>
              <a:stCxn id="98" idx="7"/>
              <a:endCxn id="153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箭头连接符 157"/>
            <p:cNvCxnSpPr>
              <a:stCxn id="153" idx="7"/>
              <a:endCxn id="155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箭头连接符 158"/>
            <p:cNvCxnSpPr>
              <a:stCxn id="154" idx="7"/>
              <a:endCxn id="153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/>
            <p:cNvCxnSpPr>
              <a:stCxn id="155" idx="3"/>
              <a:endCxn id="15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箭头连接符 160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箭头连接符 161"/>
            <p:cNvCxnSpPr>
              <a:stCxn id="155" idx="7"/>
              <a:endCxn id="152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箭头连接符 162"/>
            <p:cNvCxnSpPr>
              <a:stCxn id="156" idx="7"/>
              <a:endCxn id="152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/>
            <p:cNvSpPr txBox="1"/>
            <p:nvPr/>
          </p:nvSpPr>
          <p:spPr>
            <a:xfrm>
              <a:off x="4562902" y="49664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046146" y="49091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313270" y="5973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73" name="直接箭头连接符 172"/>
            <p:cNvCxnSpPr>
              <a:stCxn id="98" idx="4"/>
              <a:endCxn id="15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箭头连接符 173"/>
            <p:cNvCxnSpPr>
              <a:stCxn id="156" idx="0"/>
              <a:endCxn id="155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箭头连接符 174"/>
            <p:cNvCxnSpPr>
              <a:stCxn id="153" idx="3"/>
              <a:endCxn id="98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77" name="直接箭头连接符 176"/>
            <p:cNvCxnSpPr>
              <a:stCxn id="155" idx="2"/>
              <a:endCxn id="153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79" name="直接箭头连接符 178"/>
            <p:cNvCxnSpPr>
              <a:stCxn id="154" idx="6"/>
              <a:endCxn id="155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81" name="直接箭头连接符 180"/>
            <p:cNvCxnSpPr>
              <a:stCxn id="156" idx="3"/>
              <a:endCxn id="15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箭头连接符 181"/>
            <p:cNvCxnSpPr>
              <a:stCxn id="152" idx="1"/>
              <a:endCxn id="155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7862419" y="512118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15</a:t>
              </a:r>
              <a:endParaRPr lang="zh-CN" altLang="en-US" dirty="0"/>
            </a:p>
          </p:txBody>
        </p:sp>
        <p:cxnSp>
          <p:nvCxnSpPr>
            <p:cNvPr id="184" name="直接箭头连接符 183"/>
            <p:cNvCxnSpPr>
              <a:stCxn id="152" idx="3"/>
              <a:endCxn id="156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6" name="直接箭头连接符 185"/>
            <p:cNvCxnSpPr>
              <a:stCxn id="154" idx="1"/>
              <a:endCxn id="98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4876133" y="5650494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cxnSp>
          <p:nvCxnSpPr>
            <p:cNvPr id="188" name="直接箭头连接符 187"/>
            <p:cNvCxnSpPr>
              <a:stCxn id="156" idx="7"/>
              <a:endCxn id="155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箭头连接符 188"/>
            <p:cNvCxnSpPr>
              <a:stCxn id="153" idx="4"/>
              <a:endCxn id="15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383330" y="626076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cxnSp>
        <p:nvCxnSpPr>
          <p:cNvPr id="193" name="直接连接符 192"/>
          <p:cNvCxnSpPr/>
          <p:nvPr/>
        </p:nvCxnSpPr>
        <p:spPr bwMode="auto">
          <a:xfrm flipV="1">
            <a:off x="2403649" y="3068960"/>
            <a:ext cx="1011353" cy="57327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/>
          <p:cNvCxnSpPr/>
          <p:nvPr/>
        </p:nvCxnSpPr>
        <p:spPr bwMode="auto">
          <a:xfrm>
            <a:off x="3383868" y="3063107"/>
            <a:ext cx="1964220" cy="585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3995203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5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5494817" y="4366965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8" name="直接连接符 207"/>
          <p:cNvCxnSpPr/>
          <p:nvPr/>
        </p:nvCxnSpPr>
        <p:spPr bwMode="auto">
          <a:xfrm>
            <a:off x="5329866" y="3063107"/>
            <a:ext cx="1246844" cy="595160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0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16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组合 98"/>
          <p:cNvGrpSpPr/>
          <p:nvPr/>
        </p:nvGrpSpPr>
        <p:grpSpPr>
          <a:xfrm>
            <a:off x="2051720" y="2694387"/>
            <a:ext cx="4705010" cy="2055667"/>
            <a:chOff x="4191956" y="4574425"/>
            <a:chExt cx="4705010" cy="2055667"/>
          </a:xfrm>
        </p:grpSpPr>
        <p:sp>
          <p:nvSpPr>
            <p:cNvPr id="100" name="椭圆 99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直接箭头连接符 112"/>
            <p:cNvCxnSpPr>
              <a:stCxn id="100" idx="7"/>
              <a:endCxn id="102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02" idx="7"/>
              <a:endCxn id="109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stCxn id="104" idx="7"/>
              <a:endCxn id="102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09" idx="3"/>
              <a:endCxn id="10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09" idx="7"/>
              <a:endCxn id="101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>
              <a:stCxn id="111" idx="7"/>
              <a:endCxn id="101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4562902" y="49664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046146" y="49091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13270" y="5973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32" name="直接箭头连接符 131"/>
            <p:cNvCxnSpPr>
              <a:stCxn id="100" idx="4"/>
              <a:endCxn id="10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11" idx="0"/>
              <a:endCxn id="109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02" idx="3"/>
              <a:endCxn id="100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803898" y="52784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cxnSp>
          <p:nvCxnSpPr>
            <p:cNvPr id="136" name="直接箭头连接符 135"/>
            <p:cNvCxnSpPr>
              <a:stCxn id="109" idx="2"/>
              <a:endCxn id="102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6120172" y="486769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cxnSp>
          <p:nvCxnSpPr>
            <p:cNvPr id="138" name="直接箭头连接符 137"/>
            <p:cNvCxnSpPr>
              <a:stCxn id="104" idx="6"/>
              <a:endCxn id="109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0" name="直接箭头连接符 139"/>
            <p:cNvCxnSpPr>
              <a:stCxn id="111" idx="3"/>
              <a:endCxn id="10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stCxn id="101" idx="1"/>
              <a:endCxn id="109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7862419" y="512118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19</a:t>
              </a:r>
              <a:endParaRPr lang="zh-CN" altLang="en-US" dirty="0"/>
            </a:p>
          </p:txBody>
        </p:sp>
        <p:cxnSp>
          <p:nvCxnSpPr>
            <p:cNvPr id="143" name="直接箭头连接符 142"/>
            <p:cNvCxnSpPr>
              <a:stCxn id="101" idx="3"/>
              <a:endCxn id="11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5" name="直接箭头连接符 144"/>
            <p:cNvCxnSpPr>
              <a:stCxn id="104" idx="1"/>
              <a:endCxn id="100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876133" y="5650494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cxnSp>
          <p:nvCxnSpPr>
            <p:cNvPr id="147" name="直接箭头连接符 146"/>
            <p:cNvCxnSpPr>
              <a:stCxn id="111" idx="7"/>
              <a:endCxn id="109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02" idx="4"/>
              <a:endCxn id="10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383330" y="626076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3621770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6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635986" y="3029108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0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945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  <a:p>
            <a:pPr lvl="1"/>
            <a:r>
              <a:rPr lang="zh-CN" altLang="en-US" dirty="0"/>
              <a:t>遇到下面这个图，再遇到搜索可行路径时每次都经过权值为</a:t>
            </a:r>
            <a:r>
              <a:rPr lang="en-US" altLang="zh-CN" dirty="0"/>
              <a:t>1</a:t>
            </a:r>
            <a:r>
              <a:rPr lang="zh-CN" altLang="en-US" dirty="0"/>
              <a:t>那条边，时间复杂度很高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17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3296791" y="3454931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601496" y="383677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44760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011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Edmonds-Karp</a:t>
                </a:r>
                <a:r>
                  <a:rPr lang="zh-CN" altLang="en-US" dirty="0"/>
                  <a:t>算法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使用</a:t>
                </a:r>
                <a:r>
                  <a:rPr lang="en-US" altLang="zh-CN" dirty="0"/>
                  <a:t>BFS</a:t>
                </a:r>
                <a:r>
                  <a:rPr lang="zh-CN" altLang="en-US" dirty="0"/>
                  <a:t>搜索可行路径，时间复杂度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</a:rPr>
                      <m:t>𝑶</m:t>
                    </m:r>
                    <m:r>
                      <a:rPr lang="en-US" altLang="zh-CN" b="1" i="1" smtClean="0">
                        <a:latin typeface="Cambria Math"/>
                      </a:rPr>
                      <m:t>(</m:t>
                    </m:r>
                    <m:r>
                      <a:rPr lang="en-US" altLang="zh-CN" b="1" i="1" smtClean="0">
                        <a:latin typeface="Cambria Math"/>
                      </a:rPr>
                      <m:t>𝑽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/>
                          </a:rPr>
                          <m:t>𝑬</m:t>
                        </m:r>
                      </m:e>
                      <m:sup>
                        <m:r>
                          <a:rPr lang="en-US" altLang="zh-CN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altLang="zh-CN" b="1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18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2943570" y="2652854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601496" y="383677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44760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654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19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2411760" y="2662885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682754" y="31626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682754" y="40720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58918" y="40720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37173" y="3694390"/>
            <a:ext cx="1242648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chemeClr val="bg2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chemeClr val="bg2"/>
                </a:solidFill>
                <a:ea typeface="黑体" pitchFamily="49" charset="-122"/>
              </a:rPr>
              <a:t>1</a:t>
            </a:r>
            <a:endParaRPr lang="zh-CN" altLang="en-US" b="1" dirty="0">
              <a:solidFill>
                <a:schemeClr val="bg2"/>
              </a:solidFill>
              <a:ea typeface="黑体" pitchFamily="49" charset="-122"/>
            </a:endParaRPr>
          </a:p>
        </p:txBody>
      </p:sp>
      <p:cxnSp>
        <p:nvCxnSpPr>
          <p:cNvPr id="64" name="连接符: 曲线 63">
            <a:extLst>
              <a:ext uri="{FF2B5EF4-FFF2-40B4-BE49-F238E27FC236}">
                <a16:creationId xmlns:a16="http://schemas.microsoft.com/office/drawing/2014/main" id="{443026A0-6AFD-4C85-B59E-BA8D82E36E36}"/>
              </a:ext>
            </a:extLst>
          </p:cNvPr>
          <p:cNvCxnSpPr>
            <a:cxnSpLocks/>
            <a:stCxn id="101" idx="5"/>
            <a:endCxn id="99" idx="5"/>
          </p:cNvCxnSpPr>
          <p:nvPr/>
        </p:nvCxnSpPr>
        <p:spPr bwMode="auto">
          <a:xfrm rot="5400000" flipH="1" flipV="1">
            <a:off x="4379981" y="3208404"/>
            <a:ext cx="576064" cy="1291904"/>
          </a:xfrm>
          <a:prstGeom prst="curvedConnector3">
            <a:avLst>
              <a:gd name="adj1" fmla="val -4883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08">
            <a:extLst>
              <a:ext uri="{FF2B5EF4-FFF2-40B4-BE49-F238E27FC236}">
                <a16:creationId xmlns:a16="http://schemas.microsoft.com/office/drawing/2014/main" id="{310C0E2F-906B-44D8-9829-67B95505C375}"/>
              </a:ext>
            </a:extLst>
          </p:cNvPr>
          <p:cNvSpPr txBox="1"/>
          <p:nvPr/>
        </p:nvSpPr>
        <p:spPr>
          <a:xfrm>
            <a:off x="4824028" y="42210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baseline="30000" dirty="0"/>
          </a:p>
        </p:txBody>
      </p:sp>
      <p:sp>
        <p:nvSpPr>
          <p:cNvPr id="144" name="TextBox 199">
            <a:extLst>
              <a:ext uri="{FF2B5EF4-FFF2-40B4-BE49-F238E27FC236}">
                <a16:creationId xmlns:a16="http://schemas.microsoft.com/office/drawing/2014/main" id="{251560E0-315E-4A4A-A4BC-F623FCF7071F}"/>
              </a:ext>
            </a:extLst>
          </p:cNvPr>
          <p:cNvSpPr txBox="1"/>
          <p:nvPr/>
        </p:nvSpPr>
        <p:spPr>
          <a:xfrm>
            <a:off x="3824166" y="4926906"/>
            <a:ext cx="1242648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2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B119DCD1-B3E0-4FDF-8F12-0BD788DAF359}"/>
              </a:ext>
            </a:extLst>
          </p:cNvPr>
          <p:cNvCxnSpPr>
            <a:stCxn id="55" idx="1"/>
          </p:cNvCxnSpPr>
          <p:nvPr/>
        </p:nvCxnSpPr>
        <p:spPr bwMode="auto">
          <a:xfrm flipH="1" flipV="1">
            <a:off x="4668013" y="3790709"/>
            <a:ext cx="969160" cy="8834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AF088409-A6B3-4BC7-9DE7-26D99A656ABE}"/>
              </a:ext>
            </a:extLst>
          </p:cNvPr>
          <p:cNvCxnSpPr>
            <a:cxnSpLocks/>
            <a:stCxn id="144" idx="0"/>
          </p:cNvCxnSpPr>
          <p:nvPr/>
        </p:nvCxnSpPr>
        <p:spPr bwMode="auto">
          <a:xfrm flipV="1">
            <a:off x="4445490" y="4446367"/>
            <a:ext cx="126510" cy="48053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22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网络流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20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5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4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364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21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4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971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22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4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4231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23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679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5B113-A8F4-46E8-B620-B2F77771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  <a:r>
              <a:rPr lang="en-US" altLang="zh-CN" dirty="0"/>
              <a:t>Bellman-ford</a:t>
            </a:r>
            <a:r>
              <a:rPr lang="zh-CN" altLang="en-US" dirty="0"/>
              <a:t>算法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1C8BB6-8A02-4D0B-99F8-7731ACE5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24</a:t>
            </a:fld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ACC6E3E-F68A-488F-8D08-DAE4B76F2B9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950730"/>
            <a:ext cx="6300700" cy="3134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367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5B113-A8F4-46E8-B620-B2F77771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  <a:r>
              <a:rPr lang="en-US" altLang="zh-CN" dirty="0"/>
              <a:t>Bellman-ford</a:t>
            </a:r>
            <a:r>
              <a:rPr lang="zh-CN" altLang="en-US" dirty="0"/>
              <a:t>算法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1C8BB6-8A02-4D0B-99F8-7731ACE5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25</a:t>
            </a:fld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6D0F79B-1D16-4E1F-AF1F-C93837619784}"/>
              </a:ext>
            </a:extLst>
          </p:cNvPr>
          <p:cNvPicPr/>
          <p:nvPr/>
        </p:nvPicPr>
        <p:blipFill rotWithShape="1">
          <a:blip r:embed="rId2"/>
          <a:srcRect l="11743" t="9308" r="4024" b="5233"/>
          <a:stretch/>
        </p:blipFill>
        <p:spPr bwMode="auto">
          <a:xfrm>
            <a:off x="0" y="1592796"/>
            <a:ext cx="9144000" cy="49676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7561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5E2D90-E14E-408E-BADE-C43B58F9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二分图匹配匈牙利算法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12519-659F-4FFB-9BA0-674F810D3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匈牙利算法是由匈牙利数学家</a:t>
            </a:r>
            <a:r>
              <a:rPr lang="en-US" altLang="zh-CN" dirty="0"/>
              <a:t>Edmonds</a:t>
            </a:r>
            <a:r>
              <a:rPr lang="zh-CN" altLang="en-US" dirty="0"/>
              <a:t>于</a:t>
            </a:r>
            <a:r>
              <a:rPr lang="en-US" altLang="zh-CN" dirty="0"/>
              <a:t>1965</a:t>
            </a:r>
            <a:r>
              <a:rPr lang="zh-CN" altLang="en-US" dirty="0"/>
              <a:t>年提出，因而得名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3ED180-0751-4EF4-BAD1-EC18E38025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26</a:t>
            </a:fld>
            <a:endParaRPr lang="en-US" altLang="zh-CN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E5511A-8B9A-4E3E-9288-21124F870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2780928"/>
            <a:ext cx="2926668" cy="292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10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5E2D90-E14E-408E-BADE-C43B58F9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二分图匹配匈牙利算法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12519-659F-4FFB-9BA0-674F810D3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匈牙利算法是由匈牙利数学家</a:t>
            </a:r>
            <a:r>
              <a:rPr lang="en-US" altLang="zh-CN" dirty="0"/>
              <a:t>Edmonds</a:t>
            </a:r>
            <a:r>
              <a:rPr lang="zh-CN" altLang="en-US" dirty="0"/>
              <a:t>于</a:t>
            </a:r>
            <a:r>
              <a:rPr lang="en-US" altLang="zh-CN" dirty="0"/>
              <a:t>1965</a:t>
            </a:r>
            <a:r>
              <a:rPr lang="zh-CN" altLang="en-US" dirty="0"/>
              <a:t>年提出，因而得名</a:t>
            </a:r>
            <a:endParaRPr lang="en-US" altLang="zh-CN" dirty="0"/>
          </a:p>
          <a:p>
            <a:pPr lvl="1"/>
            <a:r>
              <a:rPr lang="zh-CN" altLang="en-US" dirty="0"/>
              <a:t>介绍匈牙利算法前必须了解增广路径，匹配边，未匹配边，匹配点，未匹配点的概念</a:t>
            </a:r>
            <a:endParaRPr lang="en-US" altLang="zh-CN" dirty="0"/>
          </a:p>
          <a:p>
            <a:pPr lvl="2"/>
            <a:r>
              <a:rPr lang="zh-CN" altLang="en-US" b="0" dirty="0"/>
              <a:t>增广路径就是在二分图中从未匹配点开始，按照未匹配边，匹配边交替的模式找到一个未匹配点结束。</a:t>
            </a:r>
            <a:endParaRPr lang="en-US" altLang="zh-CN" b="0" dirty="0"/>
          </a:p>
          <a:p>
            <a:pPr lvl="2"/>
            <a:r>
              <a:rPr lang="zh-CN" altLang="en-US" b="0" dirty="0"/>
              <a:t>将增广路径上已匹配边断开</a:t>
            </a:r>
            <a:endParaRPr lang="en-US" altLang="zh-CN" b="0" dirty="0"/>
          </a:p>
          <a:p>
            <a:pPr lvl="2"/>
            <a:r>
              <a:rPr lang="zh-CN" altLang="en-US" b="0" dirty="0"/>
              <a:t>不断寻找增广路径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3ED180-0751-4EF4-BAD1-EC18E38025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D9C670A3-CCFC-4CC6-BD79-58BFC6FBFD94}"/>
              </a:ext>
            </a:extLst>
          </p:cNvPr>
          <p:cNvGrpSpPr/>
          <p:nvPr/>
        </p:nvGrpSpPr>
        <p:grpSpPr>
          <a:xfrm>
            <a:off x="2843808" y="5108282"/>
            <a:ext cx="1332148" cy="1511907"/>
            <a:chOff x="7056276" y="4832828"/>
            <a:chExt cx="1332148" cy="1511907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81C46542-629F-4D31-97D3-62F39CE30F4B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5E9EC629-E32F-4783-B14D-3D6F2F363F39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E510F539-B216-4010-96E4-CB1B4A70FFAE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48265F14-B554-4615-B80B-D9AF6D32A691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269F7C41-59B7-4700-81E5-0FD34A54DF5B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1D53FABC-BCB4-4800-BC9A-2D25DF5BC36C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D633FCDC-E0CE-4DEF-91F2-294D4DDF94E7}"/>
                </a:ext>
              </a:extLst>
            </p:cNvPr>
            <p:cNvCxnSpPr>
              <a:stCxn id="5" idx="6"/>
              <a:endCxn id="8" idx="2"/>
            </p:cNvCxnSpPr>
            <p:nvPr/>
          </p:nvCxnSpPr>
          <p:spPr bwMode="auto">
            <a:xfrm flipV="1">
              <a:off x="7344308" y="4973422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E1092745-D195-4C6D-A459-73EB85AF5306}"/>
                </a:ext>
              </a:extLst>
            </p:cNvPr>
            <p:cNvCxnSpPr>
              <a:cxnSpLocks/>
              <a:stCxn id="9" idx="6"/>
              <a:endCxn id="10" idx="2"/>
            </p:cNvCxnSpPr>
            <p:nvPr/>
          </p:nvCxnSpPr>
          <p:spPr bwMode="auto">
            <a:xfrm flipV="1">
              <a:off x="7344308" y="5585818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3ECDC2-9380-4618-AD39-A19EE6BBF5AC}"/>
              </a:ext>
            </a:extLst>
          </p:cNvPr>
          <p:cNvGrpSpPr/>
          <p:nvPr/>
        </p:nvGrpSpPr>
        <p:grpSpPr>
          <a:xfrm>
            <a:off x="755576" y="5114015"/>
            <a:ext cx="1332148" cy="1511907"/>
            <a:chOff x="7056276" y="4832828"/>
            <a:chExt cx="1332148" cy="1511907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79FA8332-2229-43B2-B37C-C4411BAC5202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B60C220A-11AC-4C34-9C3D-DCF540005F77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FD82E663-46E6-49BC-90B5-49A01107743C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E167D4D7-F77B-4506-BB29-9A7AF192994E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82F41221-6313-4671-91BF-7A1BF63B0230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E30D0C35-0BE4-4872-BE21-30E64B0498FE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826F7043-55B7-4C39-93D0-B53E68915D9F}"/>
                </a:ext>
              </a:extLst>
            </p:cNvPr>
            <p:cNvCxnSpPr>
              <a:stCxn id="29" idx="6"/>
              <a:endCxn id="30" idx="2"/>
            </p:cNvCxnSpPr>
            <p:nvPr/>
          </p:nvCxnSpPr>
          <p:spPr bwMode="auto">
            <a:xfrm flipV="1">
              <a:off x="7344308" y="4973422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5F57EB23-DA9C-436F-8074-D7CFAEC5CA82}"/>
                </a:ext>
              </a:extLst>
            </p:cNvPr>
            <p:cNvCxnSpPr>
              <a:cxnSpLocks/>
              <a:stCxn id="33" idx="6"/>
              <a:endCxn id="30" idx="2"/>
            </p:cNvCxnSpPr>
            <p:nvPr/>
          </p:nvCxnSpPr>
          <p:spPr bwMode="auto">
            <a:xfrm flipV="1">
              <a:off x="7344308" y="4973422"/>
              <a:ext cx="756084" cy="1230720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12499152-D0A9-48FC-9EBD-AE42EABD8B1E}"/>
                </a:ext>
              </a:extLst>
            </p:cNvPr>
            <p:cNvCxnSpPr>
              <a:cxnSpLocks/>
              <a:stCxn id="31" idx="6"/>
              <a:endCxn id="32" idx="2"/>
            </p:cNvCxnSpPr>
            <p:nvPr/>
          </p:nvCxnSpPr>
          <p:spPr bwMode="auto">
            <a:xfrm flipV="1">
              <a:off x="7344308" y="5585818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FF126F68-5050-4670-B382-2AE39B345B70}"/>
                </a:ext>
              </a:extLst>
            </p:cNvPr>
            <p:cNvCxnSpPr>
              <a:cxnSpLocks/>
              <a:stCxn id="29" idx="6"/>
              <a:endCxn id="32" idx="2"/>
            </p:cNvCxnSpPr>
            <p:nvPr/>
          </p:nvCxnSpPr>
          <p:spPr bwMode="auto">
            <a:xfrm>
              <a:off x="7344308" y="4973750"/>
              <a:ext cx="756084" cy="6120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A9B89886-0965-41D1-90A6-A6C41C9EEA79}"/>
                </a:ext>
              </a:extLst>
            </p:cNvPr>
            <p:cNvCxnSpPr>
              <a:cxnSpLocks/>
              <a:stCxn id="31" idx="6"/>
              <a:endCxn id="34" idx="2"/>
            </p:cNvCxnSpPr>
            <p:nvPr/>
          </p:nvCxnSpPr>
          <p:spPr bwMode="auto">
            <a:xfrm>
              <a:off x="7344308" y="5586146"/>
              <a:ext cx="756084" cy="6176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5F60C672-6A2F-4E75-89A2-DE3BE934963B}"/>
              </a:ext>
            </a:extLst>
          </p:cNvPr>
          <p:cNvGrpSpPr/>
          <p:nvPr/>
        </p:nvGrpSpPr>
        <p:grpSpPr>
          <a:xfrm>
            <a:off x="7020272" y="5114015"/>
            <a:ext cx="1332148" cy="1511907"/>
            <a:chOff x="7056276" y="4832828"/>
            <a:chExt cx="1332148" cy="1511907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863FAAD4-CA6D-46B5-BF56-24FC8D22C93B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04519203-8622-4D3B-8E08-FE639D90252C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1FA6B23D-5AE4-4C41-9D66-0C39C987D5E6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27104593-52C1-4F0C-910C-0E82E7B0E27A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C74CF9C6-4BEB-42AE-974A-DB3547808CB5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89E42459-EB87-4627-867C-4ECB86F6FC82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ED2D4C4F-4E1E-4B24-98DA-B8F395034ACD}"/>
                </a:ext>
              </a:extLst>
            </p:cNvPr>
            <p:cNvCxnSpPr>
              <a:cxnSpLocks/>
              <a:stCxn id="45" idx="6"/>
              <a:endCxn id="42" idx="2"/>
            </p:cNvCxnSpPr>
            <p:nvPr/>
          </p:nvCxnSpPr>
          <p:spPr bwMode="auto">
            <a:xfrm flipV="1">
              <a:off x="7344308" y="4973422"/>
              <a:ext cx="756084" cy="1230720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80CF2626-C4B1-4A18-9802-EB1185CFE13E}"/>
                </a:ext>
              </a:extLst>
            </p:cNvPr>
            <p:cNvCxnSpPr>
              <a:cxnSpLocks/>
              <a:stCxn id="41" idx="6"/>
              <a:endCxn id="44" idx="2"/>
            </p:cNvCxnSpPr>
            <p:nvPr/>
          </p:nvCxnSpPr>
          <p:spPr bwMode="auto">
            <a:xfrm>
              <a:off x="7344308" y="4973750"/>
              <a:ext cx="756084" cy="6120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41998D81-269A-489C-9D94-05413E1A483F}"/>
                </a:ext>
              </a:extLst>
            </p:cNvPr>
            <p:cNvCxnSpPr>
              <a:cxnSpLocks/>
              <a:stCxn id="43" idx="6"/>
              <a:endCxn id="46" idx="2"/>
            </p:cNvCxnSpPr>
            <p:nvPr/>
          </p:nvCxnSpPr>
          <p:spPr bwMode="auto">
            <a:xfrm>
              <a:off x="7344308" y="5586146"/>
              <a:ext cx="756084" cy="6176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5406E953-F87F-4847-90E1-3803B1D6113B}"/>
              </a:ext>
            </a:extLst>
          </p:cNvPr>
          <p:cNvGrpSpPr/>
          <p:nvPr/>
        </p:nvGrpSpPr>
        <p:grpSpPr>
          <a:xfrm>
            <a:off x="4932040" y="5108282"/>
            <a:ext cx="1332148" cy="1511907"/>
            <a:chOff x="7056276" y="4832828"/>
            <a:chExt cx="1332148" cy="1511907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0FC3ABC2-A489-48FD-B77C-F7D009A98BC6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AD142F07-9BB5-4E33-89C5-7E5FE72B24A4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2F3D981D-6B14-4318-B29B-FE4013458A4B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D7FD379C-2392-4AB0-BC11-5B43AD7A7BE8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FFFB25C5-B64F-46E4-A23B-11D244F0F30C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20F57EF2-7F76-4034-A7DB-520D7F4C12B3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08875EB3-276F-4BAE-B55E-15599F9CEE7C}"/>
                </a:ext>
              </a:extLst>
            </p:cNvPr>
            <p:cNvCxnSpPr>
              <a:stCxn id="53" idx="6"/>
              <a:endCxn id="54" idx="2"/>
            </p:cNvCxnSpPr>
            <p:nvPr/>
          </p:nvCxnSpPr>
          <p:spPr bwMode="auto">
            <a:xfrm flipV="1">
              <a:off x="7344308" y="4973422"/>
              <a:ext cx="756084" cy="32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287A67D2-B36C-41E3-A709-04CFD1531675}"/>
                </a:ext>
              </a:extLst>
            </p:cNvPr>
            <p:cNvCxnSpPr>
              <a:cxnSpLocks/>
              <a:stCxn id="57" idx="6"/>
              <a:endCxn id="54" idx="2"/>
            </p:cNvCxnSpPr>
            <p:nvPr/>
          </p:nvCxnSpPr>
          <p:spPr bwMode="auto">
            <a:xfrm flipV="1">
              <a:off x="7344308" y="4973422"/>
              <a:ext cx="756084" cy="1230720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id="{736DFD97-B766-4EFA-AF8F-0D4308A58762}"/>
                </a:ext>
              </a:extLst>
            </p:cNvPr>
            <p:cNvCxnSpPr>
              <a:cxnSpLocks/>
              <a:stCxn id="55" idx="6"/>
              <a:endCxn id="56" idx="2"/>
            </p:cNvCxnSpPr>
            <p:nvPr/>
          </p:nvCxnSpPr>
          <p:spPr bwMode="auto">
            <a:xfrm flipV="1">
              <a:off x="7344308" y="5585818"/>
              <a:ext cx="756084" cy="32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DA17BCD5-AB51-488E-9629-86CD33861EA2}"/>
                </a:ext>
              </a:extLst>
            </p:cNvPr>
            <p:cNvCxnSpPr>
              <a:cxnSpLocks/>
              <a:stCxn id="53" idx="6"/>
              <a:endCxn id="56" idx="2"/>
            </p:cNvCxnSpPr>
            <p:nvPr/>
          </p:nvCxnSpPr>
          <p:spPr bwMode="auto">
            <a:xfrm>
              <a:off x="7344308" y="4973750"/>
              <a:ext cx="756084" cy="61206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2EBF7C5B-8C55-440B-9EEF-5A67443BF0D6}"/>
                </a:ext>
              </a:extLst>
            </p:cNvPr>
            <p:cNvCxnSpPr>
              <a:cxnSpLocks/>
              <a:stCxn id="55" idx="6"/>
              <a:endCxn id="58" idx="2"/>
            </p:cNvCxnSpPr>
            <p:nvPr/>
          </p:nvCxnSpPr>
          <p:spPr bwMode="auto">
            <a:xfrm>
              <a:off x="7344308" y="5586146"/>
              <a:ext cx="756084" cy="61766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7860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POJ1274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9920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给定有向图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𝑮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=(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𝑽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,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𝑬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，边上权值表示容量，给定源点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和汇点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，求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到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可流过的最大流量是多少？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 r="-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782597" y="3158115"/>
            <a:ext cx="4705010" cy="1881272"/>
            <a:chOff x="2167568" y="3096285"/>
            <a:chExt cx="4705010" cy="1881272"/>
          </a:xfrm>
        </p:grpSpPr>
        <p:sp>
          <p:nvSpPr>
            <p:cNvPr id="36" name="椭圆 3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651253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319696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319696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5191904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5191904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接箭头连接符 41"/>
            <p:cNvCxnSpPr>
              <a:stCxn id="36" idx="7"/>
              <a:endCxn id="38" idx="2"/>
            </p:cNvCxnSpPr>
            <p:nvPr/>
          </p:nvCxnSpPr>
          <p:spPr>
            <a:xfrm flipV="1">
              <a:off x="2474881" y="3395678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endCxn id="40" idx="2"/>
            </p:cNvCxnSpPr>
            <p:nvPr/>
          </p:nvCxnSpPr>
          <p:spPr>
            <a:xfrm flipV="1">
              <a:off x="3682229" y="339567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 flipH="1" flipV="1">
              <a:off x="3499716" y="3575698"/>
              <a:ext cx="11378" cy="89735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endCxn id="39" idx="7"/>
            </p:cNvCxnSpPr>
            <p:nvPr/>
          </p:nvCxnSpPr>
          <p:spPr>
            <a:xfrm flipH="1">
              <a:off x="3627009" y="3473677"/>
              <a:ext cx="1592505" cy="104717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 flipV="1">
              <a:off x="3682229" y="4664701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endCxn id="37" idx="1"/>
            </p:cNvCxnSpPr>
            <p:nvPr/>
          </p:nvCxnSpPr>
          <p:spPr>
            <a:xfrm>
              <a:off x="5551944" y="3404691"/>
              <a:ext cx="1013321" cy="46808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endCxn id="37" idx="3"/>
            </p:cNvCxnSpPr>
            <p:nvPr/>
          </p:nvCxnSpPr>
          <p:spPr>
            <a:xfrm flipV="1">
              <a:off x="5554818" y="4127363"/>
              <a:ext cx="1010447" cy="5109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419726" y="33449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96339" y="42727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111914" y="30962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46779" y="337792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70556" y="38107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219926" y="39837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35205" y="38798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83922" y="46082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14</a:t>
              </a:r>
              <a:endParaRPr lang="zh-CN" alt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948118" y="430774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58" name="直接箭头连接符 57"/>
            <p:cNvCxnSpPr>
              <a:stCxn id="36" idx="5"/>
              <a:endCxn id="39" idx="2"/>
            </p:cNvCxnSpPr>
            <p:nvPr/>
          </p:nvCxnSpPr>
          <p:spPr bwMode="auto">
            <a:xfrm>
              <a:off x="2474881" y="4127363"/>
              <a:ext cx="844815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>
              <a:stCxn id="41" idx="0"/>
              <a:endCxn id="40" idx="4"/>
            </p:cNvCxnSpPr>
            <p:nvPr/>
          </p:nvCxnSpPr>
          <p:spPr bwMode="auto">
            <a:xfrm flipV="1">
              <a:off x="5371924" y="3575698"/>
              <a:ext cx="0" cy="8924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525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给定有向图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𝑮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=(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𝑽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,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𝑬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，边上权值表示容量，给定源点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和汇点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，求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到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可流过的最大流量是多少？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 r="-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2167568" y="3017889"/>
            <a:ext cx="2954932" cy="1990293"/>
            <a:chOff x="2167568" y="3017889"/>
            <a:chExt cx="2954932" cy="1990293"/>
          </a:xfrm>
        </p:grpSpPr>
        <p:sp>
          <p:nvSpPr>
            <p:cNvPr id="6" name="椭圆 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接箭头连接符 15"/>
            <p:cNvCxnSpPr>
              <a:stCxn id="6" idx="7"/>
              <a:endCxn id="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8" idx="6"/>
              <a:endCxn id="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9" idx="6"/>
              <a:endCxn id="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3" name="直接箭头连接符 2"/>
            <p:cNvCxnSpPr>
              <a:stCxn id="6" idx="5"/>
              <a:endCxn id="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8" idx="4"/>
              <a:endCxn id="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492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简单想法</a:t>
            </a:r>
            <a:endParaRPr lang="en-US" altLang="zh-CN" dirty="0"/>
          </a:p>
          <a:p>
            <a:pPr lvl="1"/>
            <a:r>
              <a:rPr lang="zh-CN" altLang="en-US" dirty="0"/>
              <a:t>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grpSp>
        <p:nvGrpSpPr>
          <p:cNvPr id="5" name="组合 4"/>
          <p:cNvGrpSpPr/>
          <p:nvPr/>
        </p:nvGrpSpPr>
        <p:grpSpPr>
          <a:xfrm>
            <a:off x="697717" y="2672916"/>
            <a:ext cx="2954932" cy="1990293"/>
            <a:chOff x="2167568" y="3017889"/>
            <a:chExt cx="2954932" cy="1990293"/>
          </a:xfrm>
        </p:grpSpPr>
        <p:sp>
          <p:nvSpPr>
            <p:cNvPr id="6" name="椭圆 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接箭头连接符 9"/>
            <p:cNvCxnSpPr>
              <a:stCxn id="6" idx="7"/>
              <a:endCxn id="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stCxn id="8" idx="6"/>
              <a:endCxn id="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9" idx="6"/>
              <a:endCxn id="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8" name="直接箭头连接符 17"/>
            <p:cNvCxnSpPr>
              <a:stCxn id="6" idx="5"/>
              <a:endCxn id="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4"/>
              <a:endCxn id="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508104" y="2672916"/>
            <a:ext cx="2954932" cy="1990293"/>
            <a:chOff x="2167568" y="3017889"/>
            <a:chExt cx="2954932" cy="1990293"/>
          </a:xfrm>
        </p:grpSpPr>
        <p:sp>
          <p:nvSpPr>
            <p:cNvPr id="21" name="椭圆 20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/>
            <p:cNvCxnSpPr>
              <a:stCxn id="21" idx="7"/>
              <a:endCxn id="23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23" idx="6"/>
              <a:endCxn id="22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24" idx="6"/>
              <a:endCxn id="22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33" name="直接箭头连接符 32"/>
            <p:cNvCxnSpPr>
              <a:stCxn id="21" idx="5"/>
              <a:endCxn id="24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3" idx="4"/>
              <a:endCxn id="24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518847" y="4844693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简单想法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50125" y="4822725"/>
            <a:ext cx="881973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最优解</a:t>
            </a:r>
          </a:p>
        </p:txBody>
      </p:sp>
    </p:spTree>
    <p:extLst>
      <p:ext uri="{BB962C8B-B14F-4D97-AF65-F5344CB8AC3E}">
        <p14:creationId xmlns:p14="http://schemas.microsoft.com/office/powerpoint/2010/main" val="408399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取消部分设置好的流</a:t>
            </a:r>
            <a:endParaRPr lang="en-US" altLang="zh-CN" dirty="0"/>
          </a:p>
          <a:p>
            <a:pPr lvl="1"/>
            <a:r>
              <a:rPr lang="zh-CN" altLang="en-US" dirty="0"/>
              <a:t>对一些设置好的流可能反悔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grpSp>
        <p:nvGrpSpPr>
          <p:cNvPr id="35" name="组合 34"/>
          <p:cNvGrpSpPr/>
          <p:nvPr/>
        </p:nvGrpSpPr>
        <p:grpSpPr>
          <a:xfrm>
            <a:off x="5302520" y="2433853"/>
            <a:ext cx="2954932" cy="1990293"/>
            <a:chOff x="2167568" y="3017889"/>
            <a:chExt cx="2954932" cy="1990293"/>
          </a:xfrm>
        </p:grpSpPr>
        <p:sp>
          <p:nvSpPr>
            <p:cNvPr id="36" name="椭圆 3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接箭头连接符 39"/>
            <p:cNvCxnSpPr>
              <a:stCxn id="36" idx="7"/>
              <a:endCxn id="3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38" idx="6"/>
              <a:endCxn id="3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9" idx="6"/>
              <a:endCxn id="3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48" name="直接箭头连接符 47"/>
            <p:cNvCxnSpPr>
              <a:stCxn id="36" idx="5"/>
              <a:endCxn id="3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>
              <a:stCxn id="38" idx="4"/>
              <a:endCxn id="3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右箭头 49"/>
          <p:cNvSpPr/>
          <p:nvPr/>
        </p:nvSpPr>
        <p:spPr bwMode="auto">
          <a:xfrm>
            <a:off x="3980985" y="3387527"/>
            <a:ext cx="684076" cy="385473"/>
          </a:xfrm>
          <a:prstGeom prst="rightArrow">
            <a:avLst/>
          </a:prstGeom>
          <a:solidFill>
            <a:srgbClr val="0000A8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697717" y="2672916"/>
            <a:ext cx="2954932" cy="1990293"/>
            <a:chOff x="2167568" y="3017889"/>
            <a:chExt cx="2954932" cy="1990293"/>
          </a:xfrm>
        </p:grpSpPr>
        <p:sp>
          <p:nvSpPr>
            <p:cNvPr id="52" name="椭圆 51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直接箭头连接符 55"/>
            <p:cNvCxnSpPr>
              <a:stCxn id="52" idx="7"/>
              <a:endCxn id="54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>
              <a:stCxn id="54" idx="6"/>
              <a:endCxn id="53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55" idx="6"/>
              <a:endCxn id="53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64" name="直接箭头连接符 63"/>
            <p:cNvCxnSpPr>
              <a:stCxn id="52" idx="5"/>
              <a:endCxn id="55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>
              <a:stCxn id="54" idx="4"/>
              <a:endCxn id="55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组合 65"/>
          <p:cNvGrpSpPr/>
          <p:nvPr/>
        </p:nvGrpSpPr>
        <p:grpSpPr>
          <a:xfrm>
            <a:off x="5308062" y="4663209"/>
            <a:ext cx="2954932" cy="1990293"/>
            <a:chOff x="2167568" y="3017889"/>
            <a:chExt cx="2954932" cy="1990293"/>
          </a:xfrm>
        </p:grpSpPr>
        <p:sp>
          <p:nvSpPr>
            <p:cNvPr id="67" name="椭圆 66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直接箭头连接符 70"/>
            <p:cNvCxnSpPr>
              <a:stCxn id="67" idx="7"/>
              <a:endCxn id="69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69" idx="6"/>
              <a:endCxn id="68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箭头连接符 72"/>
            <p:cNvCxnSpPr>
              <a:stCxn id="70" idx="6"/>
              <a:endCxn id="68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79" name="直接箭头连接符 78"/>
            <p:cNvCxnSpPr>
              <a:stCxn id="67" idx="5"/>
              <a:endCxn id="70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/>
            <p:cNvCxnSpPr>
              <a:stCxn id="69" idx="4"/>
              <a:endCxn id="70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下箭头 81"/>
          <p:cNvSpPr/>
          <p:nvPr/>
        </p:nvSpPr>
        <p:spPr bwMode="auto">
          <a:xfrm>
            <a:off x="5112060" y="4303170"/>
            <a:ext cx="330556" cy="557932"/>
          </a:xfrm>
          <a:prstGeom prst="downArrow">
            <a:avLst/>
          </a:prstGeom>
          <a:solidFill>
            <a:srgbClr val="0000A8"/>
          </a:solidFill>
          <a:ln w="3175">
            <a:noFill/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018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残留网络</a:t>
            </a:r>
            <a:endParaRPr lang="en-US" altLang="zh-CN" dirty="0"/>
          </a:p>
          <a:p>
            <a:pPr lvl="1"/>
            <a:r>
              <a:rPr lang="zh-CN" altLang="en-US" dirty="0"/>
              <a:t>某一条边使用了多少流量，则其反方向设置多少可反悔的流量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grpSp>
        <p:nvGrpSpPr>
          <p:cNvPr id="5" name="组合 4"/>
          <p:cNvGrpSpPr/>
          <p:nvPr/>
        </p:nvGrpSpPr>
        <p:grpSpPr>
          <a:xfrm>
            <a:off x="697717" y="3017889"/>
            <a:ext cx="2954932" cy="1990293"/>
            <a:chOff x="2167568" y="3017889"/>
            <a:chExt cx="2954932" cy="1990293"/>
          </a:xfrm>
        </p:grpSpPr>
        <p:sp>
          <p:nvSpPr>
            <p:cNvPr id="6" name="椭圆 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接箭头连接符 9"/>
            <p:cNvCxnSpPr>
              <a:stCxn id="6" idx="7"/>
              <a:endCxn id="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stCxn id="8" idx="6"/>
              <a:endCxn id="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9" idx="6"/>
              <a:endCxn id="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8" name="直接箭头连接符 17"/>
            <p:cNvCxnSpPr>
              <a:stCxn id="6" idx="5"/>
              <a:endCxn id="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4"/>
              <a:endCxn id="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5287198" y="3004923"/>
            <a:ext cx="2954932" cy="1990293"/>
            <a:chOff x="2167568" y="3017889"/>
            <a:chExt cx="2954932" cy="1990293"/>
          </a:xfrm>
        </p:grpSpPr>
        <p:sp>
          <p:nvSpPr>
            <p:cNvPr id="36" name="椭圆 3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接箭头连接符 39"/>
            <p:cNvCxnSpPr>
              <a:stCxn id="36" idx="7"/>
              <a:endCxn id="3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38" idx="6"/>
              <a:endCxn id="3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9" idx="6"/>
              <a:endCxn id="3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48" name="直接箭头连接符 47"/>
            <p:cNvCxnSpPr>
              <a:stCxn id="36" idx="5"/>
              <a:endCxn id="3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>
              <a:stCxn id="38" idx="4"/>
              <a:endCxn id="3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右箭头 49"/>
          <p:cNvSpPr/>
          <p:nvPr/>
        </p:nvSpPr>
        <p:spPr bwMode="auto">
          <a:xfrm>
            <a:off x="4175956" y="3807333"/>
            <a:ext cx="684076" cy="385473"/>
          </a:xfrm>
          <a:prstGeom prst="rightArrow">
            <a:avLst/>
          </a:prstGeom>
          <a:solidFill>
            <a:srgbClr val="0000A8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31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组合 80"/>
          <p:cNvGrpSpPr/>
          <p:nvPr/>
        </p:nvGrpSpPr>
        <p:grpSpPr>
          <a:xfrm>
            <a:off x="5302520" y="2384884"/>
            <a:ext cx="2954932" cy="1990293"/>
            <a:chOff x="2167568" y="3017889"/>
            <a:chExt cx="2954932" cy="1990293"/>
          </a:xfrm>
        </p:grpSpPr>
        <p:sp>
          <p:nvSpPr>
            <p:cNvPr id="82" name="椭圆 81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86" name="直接箭头连接符 85"/>
            <p:cNvCxnSpPr>
              <a:stCxn id="82" idx="7"/>
              <a:endCxn id="84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>
              <a:stCxn id="84" idx="6"/>
              <a:endCxn id="83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箭头连接符 87"/>
            <p:cNvCxnSpPr>
              <a:stCxn id="85" idx="6"/>
              <a:endCxn id="83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94" name="直接箭头连接符 93"/>
            <p:cNvCxnSpPr>
              <a:stCxn id="82" idx="5"/>
              <a:endCxn id="85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84" idx="4"/>
              <a:endCxn id="85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右箭头 95"/>
          <p:cNvSpPr/>
          <p:nvPr/>
        </p:nvSpPr>
        <p:spPr bwMode="auto">
          <a:xfrm>
            <a:off x="4067944" y="3338558"/>
            <a:ext cx="684076" cy="385473"/>
          </a:xfrm>
          <a:prstGeom prst="rightArrow">
            <a:avLst/>
          </a:prstGeom>
          <a:solidFill>
            <a:srgbClr val="0000A8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697717" y="2420888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组合 111"/>
          <p:cNvGrpSpPr/>
          <p:nvPr/>
        </p:nvGrpSpPr>
        <p:grpSpPr>
          <a:xfrm>
            <a:off x="5308062" y="4614240"/>
            <a:ext cx="2954932" cy="1990293"/>
            <a:chOff x="2167568" y="3017889"/>
            <a:chExt cx="2954932" cy="1990293"/>
          </a:xfrm>
        </p:grpSpPr>
        <p:sp>
          <p:nvSpPr>
            <p:cNvPr id="113" name="椭圆 112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7" name="直接箭头连接符 116"/>
            <p:cNvCxnSpPr>
              <a:stCxn id="113" idx="7"/>
              <a:endCxn id="115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15" idx="6"/>
              <a:endCxn id="114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16" idx="6"/>
              <a:endCxn id="114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25" name="直接箭头连接符 124"/>
            <p:cNvCxnSpPr>
              <a:stCxn id="113" idx="5"/>
              <a:endCxn id="116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>
              <a:stCxn id="115" idx="4"/>
              <a:endCxn id="116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下箭头 126"/>
          <p:cNvSpPr/>
          <p:nvPr/>
        </p:nvSpPr>
        <p:spPr bwMode="auto">
          <a:xfrm>
            <a:off x="5112060" y="4254201"/>
            <a:ext cx="330556" cy="557932"/>
          </a:xfrm>
          <a:prstGeom prst="downArrow">
            <a:avLst/>
          </a:prstGeom>
          <a:solidFill>
            <a:srgbClr val="0000A8"/>
          </a:solidFill>
          <a:ln w="3175">
            <a:noFill/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786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  <p:grpSp>
        <p:nvGrpSpPr>
          <p:cNvPr id="20" name="组合 19"/>
          <p:cNvGrpSpPr/>
          <p:nvPr/>
        </p:nvGrpSpPr>
        <p:grpSpPr>
          <a:xfrm>
            <a:off x="6120172" y="4615274"/>
            <a:ext cx="2954932" cy="1990293"/>
            <a:chOff x="2167568" y="3017889"/>
            <a:chExt cx="2954932" cy="1990293"/>
          </a:xfrm>
        </p:grpSpPr>
        <p:sp>
          <p:nvSpPr>
            <p:cNvPr id="21" name="椭圆 20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/>
            <p:cNvCxnSpPr>
              <a:stCxn id="21" idx="7"/>
              <a:endCxn id="23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23" idx="6"/>
              <a:endCxn id="22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24" idx="6"/>
              <a:endCxn id="22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33" name="直接箭头连接符 32"/>
            <p:cNvCxnSpPr>
              <a:stCxn id="21" idx="5"/>
              <a:endCxn id="24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3" idx="4"/>
              <a:endCxn id="24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54894" y="2669517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组合 111"/>
          <p:cNvGrpSpPr/>
          <p:nvPr/>
        </p:nvGrpSpPr>
        <p:grpSpPr>
          <a:xfrm>
            <a:off x="3700253" y="2695984"/>
            <a:ext cx="2954932" cy="1990293"/>
            <a:chOff x="2167568" y="3017889"/>
            <a:chExt cx="2954932" cy="1990293"/>
          </a:xfrm>
        </p:grpSpPr>
        <p:sp>
          <p:nvSpPr>
            <p:cNvPr id="113" name="椭圆 112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7" name="直接箭头连接符 116"/>
            <p:cNvCxnSpPr>
              <a:stCxn id="113" idx="7"/>
              <a:endCxn id="115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15" idx="6"/>
              <a:endCxn id="114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16" idx="6"/>
              <a:endCxn id="114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25" name="直接箭头连接符 124"/>
            <p:cNvCxnSpPr>
              <a:stCxn id="113" idx="5"/>
              <a:endCxn id="116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>
              <a:stCxn id="115" idx="4"/>
              <a:endCxn id="116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054720" y="3090967"/>
            <a:ext cx="723275" cy="1200329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7200" b="1" dirty="0">
                <a:solidFill>
                  <a:srgbClr val="000099"/>
                </a:solidFill>
                <a:ea typeface="黑体" pitchFamily="49" charset="-122"/>
              </a:rPr>
              <a:t>+</a:t>
            </a:r>
            <a:endParaRPr lang="zh-CN" altLang="en-US" sz="7200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93938" y="4353897"/>
            <a:ext cx="723275" cy="1200329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7200" b="1" dirty="0">
                <a:solidFill>
                  <a:srgbClr val="000099"/>
                </a:solidFill>
                <a:ea typeface="黑体" pitchFamily="49" charset="-122"/>
              </a:rPr>
              <a:t>=</a:t>
            </a:r>
            <a:endParaRPr lang="zh-CN" altLang="en-US" sz="7200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604945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10838</TotalTime>
  <Words>1166</Words>
  <Application>Microsoft Office PowerPoint</Application>
  <PresentationFormat>全屏显示(4:3)</PresentationFormat>
  <Paragraphs>551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仿宋_GB2312</vt:lpstr>
      <vt:lpstr>隶书</vt:lpstr>
      <vt:lpstr>Arial</vt:lpstr>
      <vt:lpstr>Calibri</vt:lpstr>
      <vt:lpstr>Cambria Math</vt:lpstr>
      <vt:lpstr>Courier New</vt:lpstr>
      <vt:lpstr>Times New Roman</vt:lpstr>
      <vt:lpstr>Wingdings</vt:lpstr>
      <vt:lpstr>Pixel</vt:lpstr>
      <vt:lpstr>自定义设计方案</vt:lpstr>
      <vt:lpstr>网络流</vt:lpstr>
      <vt:lpstr>本章内容</vt:lpstr>
      <vt:lpstr>本章内容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最短路径Bellman-ford算法</vt:lpstr>
      <vt:lpstr>最短路径Bellman-ford算法</vt:lpstr>
      <vt:lpstr>二分图匹配匈牙利算法</vt:lpstr>
      <vt:lpstr>二分图匹配匈牙利算法</vt:lpstr>
      <vt:lpstr>POJ1274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杨 雅君</cp:lastModifiedBy>
  <cp:revision>1484</cp:revision>
  <cp:lastPrinted>1601-01-01T00:00:00Z</cp:lastPrinted>
  <dcterms:created xsi:type="dcterms:W3CDTF">2009-06-26T00:04:30Z</dcterms:created>
  <dcterms:modified xsi:type="dcterms:W3CDTF">2021-10-29T00:16:11Z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