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2"/>
  </p:notesMasterIdLst>
  <p:handoutMasterIdLst>
    <p:handoutMasterId r:id="rId33"/>
  </p:handoutMasterIdLst>
  <p:sldIdLst>
    <p:sldId id="286" r:id="rId3"/>
    <p:sldId id="277" r:id="rId4"/>
    <p:sldId id="287" r:id="rId5"/>
    <p:sldId id="291" r:id="rId6"/>
    <p:sldId id="288" r:id="rId7"/>
    <p:sldId id="290" r:id="rId8"/>
    <p:sldId id="293" r:id="rId9"/>
    <p:sldId id="292" r:id="rId10"/>
    <p:sldId id="289" r:id="rId11"/>
    <p:sldId id="294" r:id="rId12"/>
    <p:sldId id="310" r:id="rId13"/>
    <p:sldId id="309" r:id="rId14"/>
    <p:sldId id="311" r:id="rId15"/>
    <p:sldId id="312" r:id="rId16"/>
    <p:sldId id="313" r:id="rId17"/>
    <p:sldId id="314" r:id="rId18"/>
    <p:sldId id="295" r:id="rId19"/>
    <p:sldId id="299" r:id="rId20"/>
    <p:sldId id="296" r:id="rId21"/>
    <p:sldId id="300" r:id="rId22"/>
    <p:sldId id="302" r:id="rId23"/>
    <p:sldId id="303" r:id="rId24"/>
    <p:sldId id="297" r:id="rId25"/>
    <p:sldId id="304" r:id="rId26"/>
    <p:sldId id="305" r:id="rId27"/>
    <p:sldId id="298" r:id="rId28"/>
    <p:sldId id="307" r:id="rId29"/>
    <p:sldId id="306" r:id="rId30"/>
    <p:sldId id="30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A8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7111" autoAdjust="0"/>
  </p:normalViewPr>
  <p:slideViewPr>
    <p:cSldViewPr>
      <p:cViewPr varScale="1">
        <p:scale>
          <a:sx n="75" d="100"/>
          <a:sy n="75" d="100"/>
        </p:scale>
        <p:origin x="188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针对第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种情况，</a:t>
                </a:r>
                <a:r>
                  <a:rPr lang="en-US" altLang="zh-CN" dirty="0" err="1"/>
                  <a:t>Ci</a:t>
                </a:r>
                <a:r>
                  <a:rPr lang="zh-CN" altLang="en-US" dirty="0"/>
                  <a:t>可满足，必然有一个变量</a:t>
                </a:r>
                <a:r>
                  <a:rPr lang="en-US" altLang="zh-CN" dirty="0" err="1"/>
                  <a:t>xij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若是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/>
                  <a:t>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，则令</a:t>
                </a:r>
                <a:r>
                  <a:rPr lang="en-US" altLang="zh-CN" dirty="0"/>
                  <a:t>3CNF-SAT</a:t>
                </a:r>
                <a:r>
                  <a:rPr lang="zh-CN" altLang="en-US" dirty="0"/>
                  <a:t>中每个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=0</m:t>
                    </m:r>
                  </m:oMath>
                </a14:m>
                <a:r>
                  <a:rPr lang="zh-CN" altLang="en-US" dirty="0"/>
                  <a:t>，此时后面每个子句都有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=1</m:t>
                    </m:r>
                  </m:oMath>
                </a14:m>
                <a:r>
                  <a:rPr lang="zh-CN" altLang="en-US" sz="1200" b="0" dirty="0"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即每个子句为</m:t>
                    </m:r>
                    <m:r>
                      <m:rPr>
                        <m:nor/>
                      </m:rPr>
                      <a:rPr lang="en-US" altLang="zh-CN" dirty="0" smtClean="0"/>
                      <m:t>1</m:t>
                    </m:r>
                  </m:oMath>
                </a14:m>
                <a:r>
                  <a:rPr lang="zh-CN" altLang="en-US" sz="1200" b="0" dirty="0">
                    <a:ea typeface="黑体" pitchFamily="2" charset="-122"/>
                  </a:rPr>
                  <a:t>；</a:t>
                </a:r>
                <a:endParaRPr lang="en-US" altLang="zh-CN" sz="1200" b="0" dirty="0">
                  <a:ea typeface="黑体" pitchFamily="2" charset="-122"/>
                </a:endParaRPr>
              </a:p>
              <a:p>
                <a:r>
                  <a:rPr lang="zh-CN" altLang="en-US" dirty="0"/>
                  <a:t>若是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</m:oMath>
                </a14:m>
                <a:r>
                  <a:rPr lang="zh-CN" altLang="en-US" dirty="0"/>
                  <a:t>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，则令</a:t>
                </a:r>
                <a:r>
                  <a:rPr lang="en-US" altLang="zh-CN" dirty="0"/>
                  <a:t>3CNF-SAT</a:t>
                </a:r>
                <a:r>
                  <a:rPr lang="zh-CN" altLang="en-US" dirty="0"/>
                  <a:t>中每个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</m:t>
                    </m:r>
                  </m:oMath>
                </a14:m>
                <a:r>
                  <a:rPr lang="en-US" altLang="zh-CN" dirty="0"/>
                  <a:t>0</a:t>
                </a:r>
                <a:r>
                  <a:rPr lang="zh-CN" altLang="en-US" dirty="0"/>
                  <a:t>，此时前面每个子句都有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=1</m:t>
                    </m:r>
                  </m:oMath>
                </a14:m>
                <a:r>
                  <a:rPr lang="zh-CN" altLang="en-US" dirty="0"/>
                  <a:t>，即每个子句为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；</a:t>
                </a:r>
                <a:endParaRPr lang="en-US" altLang="zh-CN" dirty="0"/>
              </a:p>
              <a:p>
                <a:r>
                  <a:rPr lang="zh-CN" altLang="en-US" dirty="0"/>
                  <a:t>否则中间某个</a:t>
                </a:r>
                <a:r>
                  <a:rPr lang="en-US" altLang="zh-CN" dirty="0" err="1"/>
                  <a:t>xij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，则令</a:t>
                </a:r>
                <a:r>
                  <a:rPr lang="en-US" altLang="zh-CN" dirty="0"/>
                  <a:t>j</a:t>
                </a:r>
                <a:r>
                  <a:rPr lang="zh-CN" altLang="en-US" dirty="0"/>
                  <a:t>之前的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</m:t>
                    </m:r>
                  </m:oMath>
                </a14:m>
                <a:r>
                  <a:rPr lang="en-US" altLang="zh-CN" dirty="0"/>
                  <a:t>0,</a:t>
                </a:r>
                <a:r>
                  <a:rPr lang="zh-CN" altLang="en-US" dirty="0"/>
                  <a:t>而</a:t>
                </a:r>
                <a:r>
                  <a:rPr lang="en-US" altLang="zh-CN" dirty="0"/>
                  <a:t>j</a:t>
                </a:r>
                <a:r>
                  <a:rPr lang="zh-CN" altLang="en-US" dirty="0"/>
                  <a:t>之后的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=0</m:t>
                    </m:r>
                  </m:oMath>
                </a14:m>
                <a:r>
                  <a:rPr lang="zh-CN" altLang="en-US" dirty="0"/>
                  <a:t>，这样每个子句都为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</a:t>
                </a:r>
                <a:r>
                  <a:rPr lang="en-US" altLang="zh-CN" dirty="0" err="1" smtClean="0"/>
                  <a:t>Ci</a:t>
                </a:r>
                <a:r>
                  <a:rPr lang="zh-CN" altLang="en-US" dirty="0" smtClean="0"/>
                  <a:t>可满足，必然有一个变量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若是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𝒊𝟏</a:t>
                </a:r>
                <a:r>
                  <a:rPr lang="en-US" altLang="zh-CN" sz="1200" i="0">
                    <a:latin typeface="Cambria Math"/>
                    <a:ea typeface="Cambria Math"/>
                  </a:rPr>
                  <a:t>∨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𝒙_𝒊𝟐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𝑗=0</a:t>
                </a:r>
                <a:r>
                  <a:rPr lang="zh-CN" altLang="en-US" dirty="0" smtClean="0"/>
                  <a:t>，此时后面每个子句都有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𝑗=1</a:t>
                </a:r>
                <a:r>
                  <a:rPr lang="zh-CN" altLang="en-US" sz="1200" b="0" dirty="0" smtClean="0">
                    <a:ea typeface="黑体" pitchFamily="2" charset="-122"/>
                  </a:rPr>
                  <a:t>，</a:t>
                </a:r>
                <a:r>
                  <a:rPr lang="zh-CN" altLang="en-US" i="0" dirty="0" smtClean="0">
                    <a:latin typeface="Cambria Math"/>
                  </a:rPr>
                  <a:t>"即每个子句为</a:t>
                </a:r>
                <a:r>
                  <a:rPr lang="en-US" altLang="zh-CN" i="0" dirty="0" smtClean="0">
                    <a:latin typeface="Cambria Math"/>
                  </a:rPr>
                  <a:t>1</a:t>
                </a:r>
                <a:r>
                  <a:rPr lang="zh-CN" altLang="en-US" i="0" dirty="0" smtClean="0"/>
                  <a:t>"</a:t>
                </a:r>
                <a:r>
                  <a:rPr lang="zh-CN" altLang="en-US" sz="1200" b="0" dirty="0" smtClean="0">
                    <a:ea typeface="黑体" pitchFamily="2" charset="-122"/>
                  </a:rPr>
                  <a:t>；</a:t>
                </a:r>
                <a:endParaRPr lang="en-US" altLang="zh-CN" sz="1200" b="0" dirty="0" smtClean="0">
                  <a:ea typeface="黑体" pitchFamily="2" charset="-122"/>
                </a:endParaRPr>
              </a:p>
              <a:p>
                <a:r>
                  <a:rPr lang="zh-CN" altLang="en-US" dirty="0" smtClean="0"/>
                  <a:t>若是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_(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𝒊(|𝑪_𝒊 |−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𝟏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)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)</a:t>
                </a:r>
                <a:r>
                  <a:rPr lang="en-US" altLang="zh-CN" sz="1200" i="0">
                    <a:latin typeface="Cambria Math"/>
                    <a:ea typeface="Cambria Math"/>
                  </a:rPr>
                  <a:t>∨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𝒙_(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𝒊|𝑪_𝒊 |)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𝑗=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，此时前面每个子句都有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𝑗=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1</a:t>
                </a:r>
                <a:r>
                  <a:rPr lang="zh-CN" altLang="en-US" dirty="0" smtClean="0"/>
                  <a:t>，即每个子句为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否则中间某个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之前的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𝑘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=</a:t>
                </a:r>
                <a:r>
                  <a:rPr lang="en-US" altLang="zh-CN" dirty="0" smtClean="0"/>
                  <a:t>0,</a:t>
                </a:r>
                <a:r>
                  <a:rPr lang="zh-CN" altLang="en-US" dirty="0" smtClean="0"/>
                  <a:t>而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之后的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𝑘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=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0</a:t>
                </a:r>
                <a:r>
                  <a:rPr lang="zh-CN" altLang="en-US" dirty="0" smtClean="0"/>
                  <a:t>，这样每个子句都为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42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针对第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种情况，必然有一个变量</a:t>
                </a:r>
                <a:r>
                  <a:rPr lang="en-US" altLang="zh-CN" dirty="0" err="1"/>
                  <a:t>xij</a:t>
                </a:r>
                <a:r>
                  <a:rPr lang="zh-CN" altLang="en-US" dirty="0"/>
                  <a:t>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。否则，假设所有</a:t>
                </a:r>
                <a:r>
                  <a:rPr lang="en-US" altLang="zh-CN" dirty="0" err="1"/>
                  <a:t>xij</a:t>
                </a:r>
                <a:r>
                  <a:rPr lang="zh-CN" altLang="en-US" dirty="0"/>
                  <a:t>都为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，则第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个子句中</a:t>
                </a:r>
                <a:r>
                  <a:rPr lang="en-US" altLang="zh-CN" dirty="0"/>
                  <a:t>yi1</a:t>
                </a:r>
                <a:r>
                  <a:rPr lang="zh-CN" altLang="en-US" dirty="0"/>
                  <a:t>必须为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，第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个子句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dirty="0"/>
                  <a:t>=0,</a:t>
                </a:r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/>
                  <a:t>必须为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，以此类推，得到最后一个子句为</a:t>
                </a:r>
                <a:r>
                  <a:rPr lang="en-US" altLang="zh-CN" dirty="0"/>
                  <a:t>0</a:t>
                </a:r>
                <a:r>
                  <a:rPr lang="zh-CN" altLang="en-US"/>
                  <a:t>，矛盾。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。否则，假设所有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都为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，则第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个子句中</a:t>
                </a:r>
                <a:r>
                  <a:rPr lang="en-US" altLang="zh-CN" dirty="0" smtClean="0"/>
                  <a:t>yi1</a:t>
                </a:r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，第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个子句</a:t>
                </a:r>
                <a:r>
                  <a:rPr lang="en-US" altLang="zh-CN" sz="1200" b="1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b="1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b="1" i="0" dirty="0">
                    <a:latin typeface="Cambria Math"/>
                    <a:ea typeface="黑体" pitchFamily="2" charset="-122"/>
                  </a:rPr>
                  <a:t>𝒊𝟏</a:t>
                </a:r>
                <a:r>
                  <a:rPr lang="en-US" altLang="zh-CN" dirty="0" smtClean="0"/>
                  <a:t>=0,</a:t>
                </a:r>
                <a:r>
                  <a:rPr lang="zh-CN" altLang="en-US" dirty="0" smtClean="0"/>
                  <a:t>则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b="1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𝒊𝟐</a:t>
                </a:r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，以此类推，得到最后一个子句为</a:t>
                </a:r>
                <a:r>
                  <a:rPr lang="en-US" altLang="zh-CN" dirty="0" smtClean="0"/>
                  <a:t>0</a:t>
                </a:r>
                <a:r>
                  <a:rPr lang="zh-CN" altLang="en-US" smtClean="0"/>
                  <a:t>，矛盾。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4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00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天津大学智能与计算学部 杨雅君</a:t>
            </a:r>
            <a:endParaRPr lang="en-US" altLang="zh-CN" sz="3600" dirty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dirty="0"/>
              <a:t>NP</a:t>
            </a:r>
            <a:r>
              <a:rPr lang="zh-CN" altLang="en-US" sz="5400" dirty="0"/>
              <a:t>完</a:t>
            </a:r>
            <a:r>
              <a:rPr lang="zh-CN" altLang="en-US" sz="5400" dirty="0">
                <a:latin typeface="+mj-ea"/>
              </a:rPr>
              <a:t>全问题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完全问题证明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证明问题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>
                <a:latin typeface="Arial" charset="0"/>
                <a:ea typeface="黑体" pitchFamily="2" charset="-122"/>
              </a:rPr>
              <a:t>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完全问题分两步：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>
                <a:latin typeface="Arial" charset="0"/>
                <a:ea typeface="黑体" pitchFamily="2" charset="-122"/>
              </a:rPr>
              <a:t>是一个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>
                <a:latin typeface="Arial" charset="0"/>
                <a:ea typeface="黑体" pitchFamily="2" charset="-122"/>
              </a:rPr>
              <a:t>多项式时间可验证解是否正确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zh-CN" altLang="en-US" dirty="0">
                <a:latin typeface="Arial" charset="0"/>
                <a:ea typeface="黑体" pitchFamily="2" charset="-122"/>
              </a:rPr>
              <a:t>从一个已知的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A’</a:t>
            </a:r>
            <a:r>
              <a:rPr lang="zh-CN" altLang="en-US" dirty="0">
                <a:latin typeface="Arial" charset="0"/>
                <a:ea typeface="黑体" pitchFamily="2" charset="-122"/>
              </a:rPr>
              <a:t>，多项式时间规约到</a:t>
            </a: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>
                <a:latin typeface="Arial" charset="0"/>
                <a:ea typeface="黑体" pitchFamily="2" charset="-122"/>
              </a:rPr>
              <a:t>的一个实例</a:t>
            </a:r>
            <a:r>
              <a:rPr lang="en-US" altLang="zh-CN" dirty="0">
                <a:latin typeface="Arial" charset="0"/>
                <a:ea typeface="黑体" pitchFamily="2" charset="-122"/>
              </a:rPr>
              <a:t>A’’</a:t>
            </a:r>
            <a:r>
              <a:rPr lang="zh-CN" altLang="en-US" dirty="0">
                <a:latin typeface="Arial" charset="0"/>
                <a:ea typeface="黑体" pitchFamily="2" charset="-122"/>
              </a:rPr>
              <a:t>，证明</a:t>
            </a:r>
            <a:r>
              <a:rPr lang="en-US" altLang="zh-CN" dirty="0">
                <a:latin typeface="Arial" charset="0"/>
                <a:ea typeface="黑体" pitchFamily="2" charset="-122"/>
              </a:rPr>
              <a:t>A’</a:t>
            </a:r>
            <a:r>
              <a:rPr lang="zh-CN" altLang="en-US" dirty="0">
                <a:latin typeface="Arial" charset="0"/>
                <a:ea typeface="黑体" pitchFamily="2" charset="-122"/>
              </a:rPr>
              <a:t>有解当且仅当</a:t>
            </a:r>
            <a:r>
              <a:rPr lang="en-US" altLang="zh-CN" dirty="0">
                <a:latin typeface="Arial" charset="0"/>
                <a:ea typeface="黑体" pitchFamily="2" charset="-122"/>
              </a:rPr>
              <a:t>A’’</a:t>
            </a:r>
            <a:r>
              <a:rPr lang="zh-CN" altLang="en-US" dirty="0">
                <a:latin typeface="Arial" charset="0"/>
                <a:ea typeface="黑体" pitchFamily="2" charset="-122"/>
              </a:rPr>
              <a:t>有解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marL="1371600" lvl="2" indent="-514350">
              <a:buSzPct val="55000"/>
            </a:pPr>
            <a:endParaRPr lang="en-US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10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60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第一个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CNF-SAT</a:t>
                </a:r>
                <a:r>
                  <a:rPr lang="zh-CN" altLang="en-US" dirty="0"/>
                  <a:t>问题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可满足问题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,</m:t>
                    </m:r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个或多个个文字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变量或变量的非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ea typeface="黑体" pitchFamily="2" charset="-122"/>
                  </a:rPr>
                  <a:t>如：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b="1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b="1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问该合取范式的值可否为真？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第一个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Cook</a:t>
            </a:r>
            <a:r>
              <a:rPr lang="zh-CN" altLang="en-US" dirty="0"/>
              <a:t>定理</a:t>
            </a:r>
            <a:endParaRPr lang="en-US" altLang="zh-CN" dirty="0"/>
          </a:p>
          <a:p>
            <a:pPr lvl="1"/>
            <a:r>
              <a:rPr lang="zh-CN" altLang="en-US" dirty="0"/>
              <a:t>可满足问题是</a:t>
            </a:r>
            <a:r>
              <a:rPr lang="en-US" altLang="zh-CN" dirty="0"/>
              <a:t>NP</a:t>
            </a:r>
            <a:r>
              <a:rPr lang="zh-CN" altLang="en-US" dirty="0"/>
              <a:t>完全问题 </a:t>
            </a:r>
            <a:r>
              <a:rPr lang="en-US" altLang="zh-CN" dirty="0"/>
              <a:t>(CNF-SAT</a:t>
            </a:r>
            <a:r>
              <a:rPr lang="zh-CN" altLang="zh-CN" dirty="0"/>
              <a:t>∈</a:t>
            </a:r>
            <a:r>
              <a:rPr lang="en-US" altLang="zh-CN" dirty="0"/>
              <a:t>NP-C)</a:t>
            </a: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151620" y="2589914"/>
            <a:ext cx="6804756" cy="55399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zh-CN" altLang="en-US" sz="3000" b="1" kern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其证明过程用到非确定图灵机理论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925" y="3320988"/>
            <a:ext cx="66607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SAT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412" y="4034823"/>
            <a:ext cx="89109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3-SAT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689140"/>
            <a:ext cx="172844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3-Dimentional Matching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8664" y="5687960"/>
            <a:ext cx="117463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Partition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5" y="4689140"/>
            <a:ext cx="162018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Vertex Cover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517232"/>
            <a:ext cx="117661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Hamilton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092" y="5517232"/>
            <a:ext cx="89109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Clique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cxnSp>
        <p:nvCxnSpPr>
          <p:cNvPr id="14" name="直接箭头连接符 13"/>
          <p:cNvCxnSpPr>
            <a:stCxn id="6" idx="2"/>
            <a:endCxn id="7" idx="0"/>
          </p:cNvCxnSpPr>
          <p:nvPr/>
        </p:nvCxnSpPr>
        <p:spPr bwMode="auto">
          <a:xfrm>
            <a:off x="4229962" y="3690320"/>
            <a:ext cx="0" cy="3445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0"/>
          </p:cNvCxnSpPr>
          <p:nvPr/>
        </p:nvCxnSpPr>
        <p:spPr bwMode="auto">
          <a:xfrm flipH="1">
            <a:off x="3275980" y="4404155"/>
            <a:ext cx="598195" cy="284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0" idx="0"/>
          </p:cNvCxnSpPr>
          <p:nvPr/>
        </p:nvCxnSpPr>
        <p:spPr bwMode="auto">
          <a:xfrm>
            <a:off x="4553998" y="4404155"/>
            <a:ext cx="684077" cy="284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8" idx="2"/>
            <a:endCxn id="9" idx="0"/>
          </p:cNvCxnSpPr>
          <p:nvPr/>
        </p:nvCxnSpPr>
        <p:spPr bwMode="auto">
          <a:xfrm>
            <a:off x="3275980" y="5335471"/>
            <a:ext cx="0" cy="3524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1" idx="0"/>
          </p:cNvCxnSpPr>
          <p:nvPr/>
        </p:nvCxnSpPr>
        <p:spPr bwMode="auto">
          <a:xfrm flipH="1">
            <a:off x="4728258" y="5058472"/>
            <a:ext cx="347798" cy="45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2" idx="0"/>
          </p:cNvCxnSpPr>
          <p:nvPr/>
        </p:nvCxnSpPr>
        <p:spPr bwMode="auto">
          <a:xfrm>
            <a:off x="5400092" y="5058472"/>
            <a:ext cx="445550" cy="45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2420972" y="4212667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437" y="418508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212667"/>
            <a:ext cx="55656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Cm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4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到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</a:p>
              <a:p>
                <a:pPr lvl="2"/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中各子句中文字个数可能为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或≥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, 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。增加两个布尔变量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0" smtClean="0">
                            <a:latin typeface="Cambria Math"/>
                            <a:ea typeface="黑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zh-CN" altLang="en-US" sz="2000" b="1" i="1" smtClean="0">
                        <a:latin typeface="Cambria Math"/>
                        <a:ea typeface="黑体" pitchFamily="2" charset="-122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i="1" dirty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, 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/>
                    <a:ea typeface="黑体" pitchFamily="2" charset="-122"/>
                  </a:rPr>
                  <a:t>。增加一个布尔变量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Cambria Math"/>
                    <a:ea typeface="黑体" pitchFamily="2" charset="-122"/>
                  </a:rPr>
                  <a:t>，子句变换为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Cambria Math"/>
                    <a:ea typeface="黑体" pitchFamily="2" charset="-122"/>
                  </a:rPr>
                  <a:t>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2000" dirty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。增加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−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>
                    <a:latin typeface="Cambria Math"/>
                    <a:ea typeface="黑体" pitchFamily="2" charset="-122"/>
                  </a:rPr>
                  <a:t>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>
                            <a:latin typeface="Cambria Math"/>
                            <a:ea typeface="黑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(|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|−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Cambria Math"/>
                    <a:ea typeface="黑体" pitchFamily="2" charset="-122"/>
                  </a:rPr>
                  <a:t>，子句变换为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l="-296" t="-2041" r="-741" b="-1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7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到某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实例</a:t>
                </a:r>
                <a:endParaRPr lang="en-US" altLang="zh-CN" sz="23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300" dirty="0">
                    <a:latin typeface="Cambria Math"/>
                    <a:ea typeface="黑体" pitchFamily="2" charset="-122"/>
                  </a:rPr>
                  <a:t>证明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可满足当且仅当构造的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可满足</a:t>
                </a:r>
                <a:endParaRPr lang="en-US" altLang="zh-CN" sz="23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必要性：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可满足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每个子句都可满足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则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可满足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。</a:t>
                </a:r>
                <a:r>
                  <a:rPr lang="en-US" altLang="zh-CN" sz="2000" dirty="0">
                    <a:ea typeface="黑体" pitchFamily="2" charset="-122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7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7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7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7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7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700" b="1" dirty="0">
                    <a:latin typeface="Arial" charset="0"/>
                    <a:ea typeface="黑体" pitchFamily="2" charset="-122"/>
                  </a:rPr>
                  <a:t>,</a:t>
                </a:r>
                <a:r>
                  <a:rPr lang="en-US" altLang="zh-CN" sz="1800" b="1" dirty="0">
                    <a:ea typeface="黑体" pitchFamily="2" charset="-122"/>
                  </a:rPr>
                  <a:t> </a:t>
                </a:r>
                <a:r>
                  <a:rPr lang="zh-CN" altLang="en-US" sz="1800" b="1" dirty="0"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700" b="1" dirty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𝟐</m:t>
                    </m:r>
                  </m:oMath>
                </a14:m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0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700" b="1" dirty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∨…∨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𝒊𝒌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1800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 dirty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>
                  <a:latin typeface="Cambria Math"/>
                  <a:ea typeface="黑体" pitchFamily="2" charset="-122"/>
                </a:endParaRPr>
              </a:p>
              <a:p>
                <a:pPr lvl="3"/>
                <a:endParaRPr lang="en-US" altLang="zh-CN" sz="17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003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到某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实例</a:t>
                </a:r>
                <a:endParaRPr lang="en-US" altLang="zh-CN" sz="23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300" dirty="0">
                    <a:latin typeface="Cambria Math"/>
                    <a:ea typeface="黑体" pitchFamily="2" charset="-122"/>
                  </a:rPr>
                  <a:t>证明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可满足当且仅当构造的</a:t>
                </a:r>
                <a:r>
                  <a:rPr lang="en-US" altLang="zh-CN" sz="23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>
                    <a:latin typeface="Arial" charset="0"/>
                    <a:ea typeface="黑体" pitchFamily="2" charset="-122"/>
                  </a:rPr>
                  <a:t>可满足</a:t>
                </a:r>
                <a:endParaRPr lang="en-US" altLang="zh-CN" sz="23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充分性：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3CNF-SAT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可满足，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则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可满足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。</a:t>
                </a:r>
                <a:r>
                  <a:rPr lang="en-US" altLang="zh-CN" sz="2000" dirty="0">
                    <a:ea typeface="黑体" pitchFamily="2" charset="-122"/>
                  </a:rPr>
                  <a:t> </a:t>
                </a: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 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zh-CN" altLang="zh-CN" sz="1800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i="1" dirty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𝒊𝒌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1800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 dirty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∨…∨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>
                  <a:latin typeface="Cambria Math"/>
                  <a:ea typeface="黑体" pitchFamily="2" charset="-122"/>
                </a:endParaRPr>
              </a:p>
              <a:p>
                <a:pPr lvl="3"/>
                <a:endParaRPr lang="en-US" altLang="zh-CN" sz="17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86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完全问题证明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假设已知</a:t>
            </a:r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现在要证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顶点覆盖问题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子集和问题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43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团问题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给定一个图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G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和常数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G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有没有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团？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80515" y="1628800"/>
            <a:ext cx="2880320" cy="1386633"/>
            <a:chOff x="611560" y="4706663"/>
            <a:chExt cx="2880320" cy="1386633"/>
          </a:xfrm>
          <a:solidFill>
            <a:schemeClr val="tx1"/>
          </a:solidFill>
        </p:grpSpPr>
        <p:sp>
          <p:nvSpPr>
            <p:cNvPr id="7" name="椭圆 6"/>
            <p:cNvSpPr/>
            <p:nvPr/>
          </p:nvSpPr>
          <p:spPr bwMode="auto">
            <a:xfrm>
              <a:off x="1619672" y="48331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465766" y="4706663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475291" y="5604774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182644" y="5985284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2735796" y="5496762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7" idx="3"/>
              <a:endCxn id="9" idx="0"/>
            </p:cNvCxnSpPr>
            <p:nvPr/>
          </p:nvCxnSpPr>
          <p:spPr bwMode="auto">
            <a:xfrm flipH="1">
              <a:off x="1529297" y="4925350"/>
              <a:ext cx="106193" cy="67942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8" idx="3"/>
              <a:endCxn id="9" idx="7"/>
            </p:cNvCxnSpPr>
            <p:nvPr/>
          </p:nvCxnSpPr>
          <p:spPr bwMode="auto">
            <a:xfrm flipH="1">
              <a:off x="1567485" y="4798857"/>
              <a:ext cx="914099" cy="82173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1" idx="2"/>
              <a:endCxn id="9" idx="6"/>
            </p:cNvCxnSpPr>
            <p:nvPr/>
          </p:nvCxnSpPr>
          <p:spPr bwMode="auto">
            <a:xfrm flipH="1">
              <a:off x="1583303" y="5550768"/>
              <a:ext cx="1152493" cy="10801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0" idx="1"/>
              <a:endCxn id="9" idx="5"/>
            </p:cNvCxnSpPr>
            <p:nvPr/>
          </p:nvCxnSpPr>
          <p:spPr bwMode="auto">
            <a:xfrm flipH="1" flipV="1">
              <a:off x="1567485" y="5696968"/>
              <a:ext cx="630977" cy="30413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7" idx="4"/>
              <a:endCxn id="10" idx="1"/>
            </p:cNvCxnSpPr>
            <p:nvPr/>
          </p:nvCxnSpPr>
          <p:spPr bwMode="auto">
            <a:xfrm>
              <a:off x="1673678" y="4941168"/>
              <a:ext cx="524784" cy="105993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7" idx="5"/>
              <a:endCxn id="11" idx="1"/>
            </p:cNvCxnSpPr>
            <p:nvPr/>
          </p:nvCxnSpPr>
          <p:spPr bwMode="auto">
            <a:xfrm>
              <a:off x="1711866" y="4925350"/>
              <a:ext cx="1039748" cy="58723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7" idx="7"/>
              <a:endCxn id="8" idx="2"/>
            </p:cNvCxnSpPr>
            <p:nvPr/>
          </p:nvCxnSpPr>
          <p:spPr bwMode="auto">
            <a:xfrm flipV="1">
              <a:off x="1711866" y="4760669"/>
              <a:ext cx="753900" cy="883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8" idx="4"/>
              <a:endCxn id="10" idx="0"/>
            </p:cNvCxnSpPr>
            <p:nvPr/>
          </p:nvCxnSpPr>
          <p:spPr bwMode="auto">
            <a:xfrm flipH="1">
              <a:off x="2236650" y="4814675"/>
              <a:ext cx="283122" cy="1170609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5"/>
              <a:endCxn id="11" idx="0"/>
            </p:cNvCxnSpPr>
            <p:nvPr/>
          </p:nvCxnSpPr>
          <p:spPr bwMode="auto">
            <a:xfrm>
              <a:off x="2557960" y="4798857"/>
              <a:ext cx="231842" cy="697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0" idx="7"/>
              <a:endCxn id="11" idx="3"/>
            </p:cNvCxnSpPr>
            <p:nvPr/>
          </p:nvCxnSpPr>
          <p:spPr bwMode="auto">
            <a:xfrm flipV="1">
              <a:off x="2274838" y="5588956"/>
              <a:ext cx="476776" cy="41214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 bwMode="auto">
            <a:xfrm>
              <a:off x="611560" y="55889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3383868" y="54427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23" idx="2"/>
              <a:endCxn id="11" idx="6"/>
            </p:cNvCxnSpPr>
            <p:nvPr/>
          </p:nvCxnSpPr>
          <p:spPr bwMode="auto">
            <a:xfrm flipH="1">
              <a:off x="2843808" y="5496762"/>
              <a:ext cx="540060" cy="5400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9" idx="2"/>
              <a:endCxn id="22" idx="6"/>
            </p:cNvCxnSpPr>
            <p:nvPr/>
          </p:nvCxnSpPr>
          <p:spPr bwMode="auto">
            <a:xfrm flipH="1" flipV="1">
              <a:off x="719572" y="5642962"/>
              <a:ext cx="755719" cy="1581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7044245" y="1628799"/>
            <a:ext cx="1368517" cy="1386633"/>
            <a:chOff x="8636807" y="1844824"/>
            <a:chExt cx="1368517" cy="1386633"/>
          </a:xfrm>
        </p:grpSpPr>
        <p:sp>
          <p:nvSpPr>
            <p:cNvPr id="27" name="椭圆 26"/>
            <p:cNvSpPr/>
            <p:nvPr/>
          </p:nvSpPr>
          <p:spPr bwMode="auto">
            <a:xfrm>
              <a:off x="8781188" y="1971317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9627282" y="1844824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8636807" y="2742935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9344160" y="3123445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9897312" y="2634923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>
              <a:stCxn id="27" idx="3"/>
              <a:endCxn id="29" idx="0"/>
            </p:cNvCxnSpPr>
            <p:nvPr/>
          </p:nvCxnSpPr>
          <p:spPr bwMode="auto">
            <a:xfrm flipH="1">
              <a:off x="8690813" y="2063511"/>
              <a:ext cx="106193" cy="67942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8" idx="3"/>
              <a:endCxn id="29" idx="7"/>
            </p:cNvCxnSpPr>
            <p:nvPr/>
          </p:nvCxnSpPr>
          <p:spPr bwMode="auto">
            <a:xfrm flipH="1">
              <a:off x="8729001" y="1937018"/>
              <a:ext cx="914099" cy="82173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1" idx="2"/>
              <a:endCxn id="29" idx="6"/>
            </p:cNvCxnSpPr>
            <p:nvPr/>
          </p:nvCxnSpPr>
          <p:spPr bwMode="auto">
            <a:xfrm flipH="1">
              <a:off x="8744819" y="2688929"/>
              <a:ext cx="1152493" cy="108012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0" idx="1"/>
              <a:endCxn id="29" idx="5"/>
            </p:cNvCxnSpPr>
            <p:nvPr/>
          </p:nvCxnSpPr>
          <p:spPr bwMode="auto">
            <a:xfrm flipH="1" flipV="1">
              <a:off x="8729001" y="2835129"/>
              <a:ext cx="630977" cy="30413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7" idx="4"/>
              <a:endCxn id="30" idx="1"/>
            </p:cNvCxnSpPr>
            <p:nvPr/>
          </p:nvCxnSpPr>
          <p:spPr bwMode="auto">
            <a:xfrm>
              <a:off x="8835194" y="2079329"/>
              <a:ext cx="524784" cy="105993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27" idx="5"/>
              <a:endCxn id="31" idx="1"/>
            </p:cNvCxnSpPr>
            <p:nvPr/>
          </p:nvCxnSpPr>
          <p:spPr bwMode="auto">
            <a:xfrm>
              <a:off x="8873382" y="2063511"/>
              <a:ext cx="1039748" cy="587230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27" idx="7"/>
              <a:endCxn id="28" idx="2"/>
            </p:cNvCxnSpPr>
            <p:nvPr/>
          </p:nvCxnSpPr>
          <p:spPr bwMode="auto">
            <a:xfrm flipV="1">
              <a:off x="8873382" y="1898830"/>
              <a:ext cx="753900" cy="8830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28" idx="4"/>
              <a:endCxn id="30" idx="0"/>
            </p:cNvCxnSpPr>
            <p:nvPr/>
          </p:nvCxnSpPr>
          <p:spPr bwMode="auto">
            <a:xfrm flipH="1">
              <a:off x="9398166" y="1952836"/>
              <a:ext cx="283122" cy="1170609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28" idx="5"/>
              <a:endCxn id="31" idx="0"/>
            </p:cNvCxnSpPr>
            <p:nvPr/>
          </p:nvCxnSpPr>
          <p:spPr bwMode="auto">
            <a:xfrm>
              <a:off x="9719476" y="1937018"/>
              <a:ext cx="231842" cy="69790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0" idx="7"/>
              <a:endCxn id="31" idx="3"/>
            </p:cNvCxnSpPr>
            <p:nvPr/>
          </p:nvCxnSpPr>
          <p:spPr bwMode="auto">
            <a:xfrm flipV="1">
              <a:off x="9436354" y="2727117"/>
              <a:ext cx="476776" cy="412146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5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证明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首先，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团问题是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>
                <a:latin typeface="Arial" charset="0"/>
                <a:ea typeface="黑体" pitchFamily="2" charset="-122"/>
              </a:rPr>
              <a:t>多项式时间可验证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规约方法 ：</a:t>
            </a:r>
            <a:r>
              <a:rPr lang="en-US" altLang="zh-CN" dirty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>
                <a:latin typeface="Arial" charset="0"/>
                <a:ea typeface="黑体" pitchFamily="2" charset="-122"/>
              </a:rPr>
              <a:t>表达式中每一文字对应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团问题一个顶点，</a:t>
            </a:r>
            <a:r>
              <a:rPr lang="zh-CN" altLang="zh-CN" dirty="0"/>
              <a:t>若两顶点同时满足下列两条</a:t>
            </a:r>
            <a:r>
              <a:rPr lang="zh-CN" altLang="en-US" dirty="0"/>
              <a:t>则存在</a:t>
            </a:r>
            <a:r>
              <a:rPr lang="zh-CN" altLang="zh-CN" dirty="0"/>
              <a:t>边：</a:t>
            </a:r>
          </a:p>
          <a:p>
            <a:pPr lvl="2"/>
            <a:r>
              <a:rPr lang="zh-CN" altLang="zh-CN" dirty="0"/>
              <a:t>两个顶点中的文字不属于同一子句</a:t>
            </a:r>
          </a:p>
          <a:p>
            <a:pPr lvl="2"/>
            <a:r>
              <a:rPr lang="zh-CN" altLang="zh-CN" dirty="0"/>
              <a:t>两个顶点中的文字不是互补的</a:t>
            </a:r>
            <a:endParaRPr lang="en-US" altLang="zh-CN" dirty="0"/>
          </a:p>
          <a:p>
            <a:pPr lvl="2"/>
            <a:r>
              <a:rPr lang="zh-CN" altLang="en-US" sz="2400" dirty="0">
                <a:latin typeface="Arial" charset="0"/>
                <a:ea typeface="黑体" pitchFamily="2" charset="-122"/>
              </a:rPr>
              <a:t>令</a:t>
            </a:r>
            <a:r>
              <a:rPr lang="en-US" altLang="zh-CN" sz="2400" dirty="0">
                <a:latin typeface="Arial" charset="0"/>
                <a:ea typeface="黑体" pitchFamily="2" charset="-122"/>
              </a:rPr>
              <a:t>k=m</a:t>
            </a:r>
          </a:p>
          <a:p>
            <a:pPr lvl="2"/>
            <a:endParaRPr lang="en-US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矩形 97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矩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矩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矩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矩形 104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矩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 105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矩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矩形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矩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矩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矩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连接符 110"/>
          <p:cNvCxnSpPr>
            <a:stCxn id="102" idx="2"/>
            <a:endCxn id="109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02" idx="2"/>
            <a:endCxn id="110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2"/>
            <a:endCxn id="103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5" idx="2"/>
            <a:endCxn id="10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06" idx="2"/>
            <a:endCxn id="107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06" idx="2"/>
            <a:endCxn id="103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2" idx="2"/>
            <a:endCxn id="107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02" idx="2"/>
            <a:endCxn id="10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05" idx="2"/>
            <a:endCxn id="107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105" idx="2"/>
            <a:endCxn id="104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05" idx="2"/>
            <a:endCxn id="110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06" idx="2"/>
            <a:endCxn id="10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6" idx="2"/>
            <a:endCxn id="104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6" idx="2"/>
            <a:endCxn id="109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3" idx="3"/>
            <a:endCxn id="104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103" idx="3"/>
            <a:endCxn id="109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03" idx="3"/>
            <a:endCxn id="110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107" idx="3"/>
            <a:endCxn id="104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07" idx="3"/>
            <a:endCxn id="110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04" idx="1"/>
            <a:endCxn id="10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9" idx="1"/>
            <a:endCxn id="10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完全问题证明方法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lvl="1"/>
            <a:r>
              <a:rPr lang="zh-CN" altLang="en-US" sz="2200" dirty="0">
                <a:latin typeface="Arial" charset="0"/>
                <a:ea typeface="黑体" pitchFamily="2" charset="-122"/>
              </a:rPr>
              <a:t>往证</a:t>
            </a:r>
            <a:r>
              <a:rPr lang="zh-CN" altLang="zh-CN" sz="2200" dirty="0"/>
              <a:t>有</a:t>
            </a:r>
            <a:r>
              <a:rPr lang="en-US" altLang="zh-CN" sz="2200" dirty="0"/>
              <a:t>k</a:t>
            </a:r>
            <a:r>
              <a:rPr lang="zh-CN" altLang="zh-CN" sz="2200" dirty="0"/>
              <a:t>个子句的</a:t>
            </a:r>
            <a:r>
              <a:rPr lang="en-US" altLang="zh-CN" sz="2200" dirty="0"/>
              <a:t>3CNF-SAT</a:t>
            </a:r>
            <a:r>
              <a:rPr lang="zh-CN" altLang="en-US" sz="2200" dirty="0"/>
              <a:t>表达</a:t>
            </a:r>
            <a:r>
              <a:rPr lang="zh-CN" altLang="zh-CN" sz="2200" dirty="0"/>
              <a:t>式</a:t>
            </a:r>
            <a:r>
              <a:rPr lang="en-US" altLang="zh-CN" sz="2200" dirty="0">
                <a:sym typeface="Symbol"/>
              </a:rPr>
              <a:t>A</a:t>
            </a:r>
            <a:r>
              <a:rPr lang="zh-CN" altLang="zh-CN" sz="2200" dirty="0"/>
              <a:t>是可满足的</a:t>
            </a:r>
            <a:r>
              <a:rPr lang="zh-CN" altLang="en-US" sz="2200" dirty="0"/>
              <a:t>当且仅当</a:t>
            </a:r>
            <a:r>
              <a:rPr lang="zh-CN" altLang="zh-CN" sz="2200" dirty="0"/>
              <a:t>构造出来的无向图</a:t>
            </a:r>
            <a:r>
              <a:rPr lang="en-US" altLang="zh-CN" sz="2200" dirty="0"/>
              <a:t>G</a:t>
            </a:r>
            <a:r>
              <a:rPr lang="zh-CN" altLang="zh-CN" sz="2200" dirty="0"/>
              <a:t>中有一个</a:t>
            </a:r>
            <a:r>
              <a:rPr lang="en-US" altLang="zh-CN" sz="2200" dirty="0"/>
              <a:t>k</a:t>
            </a:r>
            <a:r>
              <a:rPr lang="zh-CN" altLang="zh-CN" sz="2200" dirty="0"/>
              <a:t>团</a:t>
            </a:r>
            <a:endParaRPr lang="en-US" altLang="zh-CN" sz="2200" dirty="0"/>
          </a:p>
          <a:p>
            <a:pPr lvl="1"/>
            <a:r>
              <a:rPr lang="zh-CN" altLang="zh-CN" sz="2200" dirty="0"/>
              <a:t>必要性证明：设表达式</a:t>
            </a:r>
            <a:r>
              <a:rPr lang="en-US" altLang="zh-CN" sz="2200" dirty="0">
                <a:sym typeface="Symbol"/>
              </a:rPr>
              <a:t>A</a:t>
            </a:r>
            <a:r>
              <a:rPr lang="zh-CN" altLang="zh-CN" sz="2200" dirty="0"/>
              <a:t>是可满足的，</a:t>
            </a:r>
            <a:r>
              <a:rPr lang="zh-CN" altLang="en-US" sz="2200" dirty="0"/>
              <a:t>必有</a:t>
            </a:r>
            <a:r>
              <a:rPr lang="en-US" altLang="zh-CN" sz="2200" dirty="0">
                <a:sym typeface="Symbol"/>
              </a:rPr>
              <a:t>A</a:t>
            </a:r>
            <a:r>
              <a:rPr lang="en-US" altLang="zh-CN" sz="2200" dirty="0"/>
              <a:t>=1</a:t>
            </a:r>
            <a:r>
              <a:rPr lang="zh-CN" altLang="en-US" sz="2200" dirty="0"/>
              <a:t>，由于合取，</a:t>
            </a:r>
            <a:r>
              <a:rPr lang="zh-CN" altLang="zh-CN" sz="2200" dirty="0"/>
              <a:t>必有</a:t>
            </a:r>
            <a:r>
              <a:rPr lang="en-US" altLang="zh-CN" sz="2200" dirty="0"/>
              <a:t>c</a:t>
            </a:r>
            <a:r>
              <a:rPr lang="en-US" altLang="zh-CN" sz="2200" baseline="-25000" dirty="0"/>
              <a:t>1</a:t>
            </a:r>
            <a:r>
              <a:rPr lang="en-US" altLang="zh-CN" sz="2200" dirty="0"/>
              <a:t>=c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=</a:t>
            </a:r>
            <a:r>
              <a:rPr lang="zh-CN" altLang="zh-CN" sz="2200" dirty="0"/>
              <a:t>…</a:t>
            </a:r>
            <a:r>
              <a:rPr lang="en-US" altLang="zh-CN" sz="2200" dirty="0"/>
              <a:t>=</a:t>
            </a:r>
            <a:r>
              <a:rPr lang="en-US" altLang="zh-CN" sz="2200" dirty="0" err="1"/>
              <a:t>c</a:t>
            </a:r>
            <a:r>
              <a:rPr lang="en-US" altLang="zh-CN" sz="2200" baseline="-25000" dirty="0" err="1"/>
              <a:t>k</a:t>
            </a:r>
            <a:r>
              <a:rPr lang="en-US" altLang="zh-CN" sz="2200" dirty="0"/>
              <a:t>=1</a:t>
            </a:r>
            <a:r>
              <a:rPr lang="zh-CN" altLang="en-US" sz="2200" dirty="0"/>
              <a:t>，</a:t>
            </a:r>
            <a:r>
              <a:rPr lang="zh-CN" altLang="zh-CN" sz="2200" dirty="0"/>
              <a:t>每个子句</a:t>
            </a:r>
            <a:r>
              <a:rPr lang="en-US" altLang="zh-CN" sz="2200" dirty="0"/>
              <a:t>c</a:t>
            </a:r>
            <a:r>
              <a:rPr lang="en-US" altLang="zh-CN" sz="2200" baseline="-25000" dirty="0"/>
              <a:t>i</a:t>
            </a:r>
            <a:r>
              <a:rPr lang="zh-CN" altLang="zh-CN" sz="2200" dirty="0"/>
              <a:t>中的文字至少有一个取值为</a:t>
            </a:r>
            <a:r>
              <a:rPr lang="en-US" altLang="zh-CN" sz="2200" dirty="0"/>
              <a:t>1</a:t>
            </a:r>
            <a:r>
              <a:rPr lang="zh-CN" altLang="en-US" sz="2200" dirty="0"/>
              <a:t>，</a:t>
            </a:r>
            <a:r>
              <a:rPr lang="en-US" altLang="zh-CN" sz="2200" dirty="0"/>
              <a:t> c</a:t>
            </a:r>
            <a:r>
              <a:rPr lang="en-US" altLang="zh-CN" sz="2200" baseline="-25000" dirty="0"/>
              <a:t>i</a:t>
            </a:r>
            <a:r>
              <a:rPr lang="zh-CN" altLang="zh-CN" sz="2200" dirty="0"/>
              <a:t>中取一个</a:t>
            </a:r>
            <a:r>
              <a:rPr lang="zh-CN" altLang="en-US" sz="2200" dirty="0"/>
              <a:t>值为</a:t>
            </a:r>
            <a:r>
              <a:rPr lang="en-US" altLang="zh-CN" sz="2200" dirty="0"/>
              <a:t>1</a:t>
            </a:r>
            <a:r>
              <a:rPr lang="zh-CN" altLang="en-US" sz="2200" dirty="0"/>
              <a:t>的</a:t>
            </a:r>
            <a:r>
              <a:rPr lang="zh-CN" altLang="zh-CN" sz="2200" dirty="0"/>
              <a:t>文字所对应的顶点，可得一个由</a:t>
            </a:r>
            <a:r>
              <a:rPr lang="en-US" altLang="zh-CN" sz="2200" dirty="0"/>
              <a:t>k</a:t>
            </a:r>
            <a:r>
              <a:rPr lang="zh-CN" altLang="zh-CN" sz="2200" dirty="0"/>
              <a:t>个顶点所构成的子集</a:t>
            </a:r>
            <a:r>
              <a:rPr lang="en-US" altLang="zh-CN" sz="2200" dirty="0"/>
              <a:t> V</a:t>
            </a:r>
            <a:r>
              <a:rPr lang="zh-CN" altLang="zh-CN" sz="2200" dirty="0"/>
              <a:t>。</a:t>
            </a:r>
            <a:r>
              <a:rPr lang="en-US" altLang="zh-CN" sz="2200" dirty="0"/>
              <a:t>V</a:t>
            </a:r>
            <a:r>
              <a:rPr lang="zh-CN" altLang="zh-CN" sz="2200" dirty="0"/>
              <a:t>中任取两点</a:t>
            </a:r>
            <a:r>
              <a:rPr lang="zh-CN" altLang="en-US" sz="2200" dirty="0"/>
              <a:t>，</a:t>
            </a:r>
            <a:r>
              <a:rPr lang="zh-CN" altLang="zh-CN" sz="2200" dirty="0"/>
              <a:t>对应的文字来自不同的子句，两个文字必定不是互补的。</a:t>
            </a:r>
            <a:endParaRPr lang="en-US" altLang="zh-CN" sz="2200" dirty="0"/>
          </a:p>
          <a:p>
            <a:pPr lvl="1"/>
            <a:r>
              <a:rPr lang="zh-CN" altLang="zh-CN" sz="2200" dirty="0"/>
              <a:t>∴两个顶点之间必定有边。</a:t>
            </a:r>
            <a:endParaRPr lang="en-US" altLang="zh-CN" sz="2200" dirty="0"/>
          </a:p>
          <a:p>
            <a:pPr lvl="1"/>
            <a:r>
              <a:rPr lang="zh-CN" altLang="zh-CN" sz="2200" dirty="0"/>
              <a:t>∴</a:t>
            </a:r>
            <a:r>
              <a:rPr lang="en-US" altLang="zh-CN" sz="2200" dirty="0"/>
              <a:t>V</a:t>
            </a:r>
            <a:r>
              <a:rPr lang="zh-CN" altLang="zh-CN" sz="2200" dirty="0"/>
              <a:t>是</a:t>
            </a:r>
            <a:r>
              <a:rPr lang="en-US" altLang="zh-CN" sz="2200" dirty="0"/>
              <a:t>k</a:t>
            </a:r>
            <a:r>
              <a:rPr lang="zh-CN" altLang="zh-CN" sz="2200" dirty="0"/>
              <a:t>团</a:t>
            </a:r>
            <a:endParaRPr lang="en-US" altLang="zh-CN" sz="2200" dirty="0">
              <a:latin typeface="Arial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2286" y="4947555"/>
            <a:ext cx="523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2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r>
              <a:rPr lang="zh-CN" altLang="en-US" sz="2400" b="1" dirty="0"/>
              <a:t>，取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=1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=0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连接符 62"/>
          <p:cNvCxnSpPr>
            <a:stCxn id="43" idx="2"/>
            <a:endCxn id="60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3" idx="2"/>
            <a:endCxn id="61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48" idx="2"/>
            <a:endCxn id="45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48" idx="2"/>
            <a:endCxn id="5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9" idx="2"/>
            <a:endCxn id="57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49" idx="2"/>
            <a:endCxn id="45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43" idx="2"/>
            <a:endCxn id="57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3" idx="2"/>
            <a:endCxn id="5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48" idx="2"/>
            <a:endCxn id="57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48" idx="2"/>
            <a:endCxn id="46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48" idx="2"/>
            <a:endCxn id="61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49" idx="2"/>
            <a:endCxn id="5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49" idx="2"/>
            <a:endCxn id="46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49" idx="2"/>
            <a:endCxn id="60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45" idx="3"/>
            <a:endCxn id="46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5" idx="3"/>
            <a:endCxn id="60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45" idx="3"/>
            <a:endCxn id="61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57" idx="3"/>
            <a:endCxn id="46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57" idx="3"/>
            <a:endCxn id="61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46" idx="1"/>
            <a:endCxn id="5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60" idx="1"/>
            <a:endCxn id="5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6351978" y="4354361"/>
            <a:ext cx="2344906" cy="1846947"/>
            <a:chOff x="8680756" y="2650232"/>
            <a:chExt cx="2344906" cy="1846947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9346493" y="2650232"/>
              <a:ext cx="1679169" cy="1846947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 bwMode="auto">
            <a:xfrm flipH="1">
              <a:off x="8680756" y="2650232"/>
              <a:ext cx="665737" cy="1233542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 bwMode="auto">
            <a:xfrm>
              <a:off x="8680756" y="3883774"/>
              <a:ext cx="2344906" cy="613405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8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/>
                  <a:t>充分</a:t>
                </a:r>
                <a:r>
                  <a:rPr lang="zh-CN" altLang="zh-CN" sz="2200" dirty="0"/>
                  <a:t>性证明</a:t>
                </a:r>
                <a:r>
                  <a:rPr lang="zh-CN" altLang="en-US" sz="2200" dirty="0"/>
                  <a:t>：</a:t>
                </a:r>
                <a:r>
                  <a:rPr lang="zh-CN" altLang="zh-CN" sz="2200" dirty="0"/>
                  <a:t>设</a:t>
                </a:r>
                <a:r>
                  <a:rPr lang="en-US" altLang="zh-CN" sz="2200" dirty="0"/>
                  <a:t>V</a:t>
                </a:r>
                <a:r>
                  <a:rPr lang="zh-CN" altLang="zh-CN" sz="2200" dirty="0"/>
                  <a:t>是构造出来的无向图中的</a:t>
                </a:r>
                <a:r>
                  <a:rPr lang="en-US" altLang="zh-CN" sz="2200" dirty="0"/>
                  <a:t>k</a:t>
                </a:r>
                <a:r>
                  <a:rPr lang="zh-CN" altLang="zh-CN" sz="2200" dirty="0"/>
                  <a:t>团，</a:t>
                </a:r>
                <a:r>
                  <a:rPr lang="en-US" altLang="zh-CN" sz="2200" dirty="0"/>
                  <a:t> </a:t>
                </a:r>
                <a:r>
                  <a:rPr lang="zh-CN" altLang="zh-CN" sz="2200" dirty="0"/>
                  <a:t>则</a:t>
                </a:r>
                <a:r>
                  <a:rPr lang="en-US" altLang="zh-CN" sz="2200" dirty="0"/>
                  <a:t>V</a:t>
                </a:r>
                <a:r>
                  <a:rPr lang="zh-CN" altLang="zh-CN" sz="2200" dirty="0"/>
                  <a:t>中任意两点</a:t>
                </a:r>
                <a:r>
                  <a:rPr lang="zh-CN" altLang="en-US" sz="2200" dirty="0"/>
                  <a:t>间</a:t>
                </a:r>
                <a:r>
                  <a:rPr lang="zh-CN" altLang="zh-CN" sz="2200" dirty="0"/>
                  <a:t>有边</a:t>
                </a:r>
                <a:r>
                  <a:rPr lang="zh-CN" altLang="en-US" sz="2200" dirty="0"/>
                  <a:t>。</a:t>
                </a:r>
                <a:r>
                  <a:rPr lang="zh-CN" altLang="zh-CN" sz="2200" dirty="0"/>
                  <a:t>由于同一子句中的顶点无边相连，故</a:t>
                </a:r>
                <a:r>
                  <a:rPr lang="en-US" altLang="zh-CN" sz="2200" dirty="0"/>
                  <a:t> k</a:t>
                </a:r>
                <a:r>
                  <a:rPr lang="zh-CN" altLang="zh-CN" sz="2200" dirty="0"/>
                  <a:t>个点恰好来自</a:t>
                </a:r>
                <a:r>
                  <a:rPr lang="en-US" altLang="zh-CN" sz="2200" dirty="0"/>
                  <a:t>k</a:t>
                </a:r>
                <a:r>
                  <a:rPr lang="zh-CN" altLang="zh-CN" sz="2200" dirty="0"/>
                  <a:t>个不同的子句。</a:t>
                </a:r>
                <a:r>
                  <a:rPr lang="zh-CN" altLang="en-US" sz="2200" dirty="0"/>
                  <a:t>现</a:t>
                </a:r>
                <a:r>
                  <a:rPr lang="zh-CN" altLang="zh-CN" sz="2200" dirty="0"/>
                  <a:t>对这</a:t>
                </a:r>
                <a:r>
                  <a:rPr lang="en-US" altLang="zh-CN" sz="2200" dirty="0"/>
                  <a:t>k</a:t>
                </a:r>
                <a:r>
                  <a:rPr lang="zh-CN" altLang="zh-CN" sz="2200" dirty="0"/>
                  <a:t>个顶点文字进行</a:t>
                </a:r>
                <a:r>
                  <a:rPr lang="zh-CN" altLang="en-US" sz="2200" dirty="0"/>
                  <a:t>赋值：</a:t>
                </a:r>
                <a:endParaRPr lang="en-US" altLang="zh-CN" sz="2200" dirty="0"/>
              </a:p>
              <a:p>
                <a:pPr lvl="2"/>
                <a:r>
                  <a:rPr lang="zh-CN" altLang="zh-CN" sz="2000" dirty="0"/>
                  <a:t>若</a:t>
                </a:r>
                <a:r>
                  <a:rPr lang="zh-CN" altLang="en-US" sz="2000" dirty="0"/>
                  <a:t>顶点</a:t>
                </a:r>
                <a:r>
                  <a:rPr lang="zh-CN" altLang="zh-CN" sz="2000" dirty="0"/>
                  <a:t>文字为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，则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赋值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，</a:t>
                </a:r>
                <a:r>
                  <a:rPr lang="zh-CN" altLang="en-US" sz="2000" dirty="0"/>
                  <a:t>其</a:t>
                </a:r>
                <a:r>
                  <a:rPr lang="zh-CN" altLang="zh-CN" sz="2000" dirty="0"/>
                  <a:t>所在</a:t>
                </a:r>
                <a:r>
                  <a:rPr lang="zh-CN" altLang="en-US" sz="2000" dirty="0"/>
                  <a:t>子</a:t>
                </a:r>
                <a:r>
                  <a:rPr lang="zh-CN" altLang="zh-CN" sz="2000" dirty="0"/>
                  <a:t>句的值为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；</a:t>
                </a:r>
              </a:p>
              <a:p>
                <a:pPr lvl="2"/>
                <a:r>
                  <a:rPr lang="zh-CN" altLang="zh-CN" sz="2000" dirty="0"/>
                  <a:t>若</a:t>
                </a:r>
                <a:r>
                  <a:rPr lang="zh-CN" altLang="en-US" sz="2000" dirty="0"/>
                  <a:t>顶点</a:t>
                </a:r>
                <a:r>
                  <a:rPr lang="zh-CN" altLang="zh-CN" sz="2000" dirty="0"/>
                  <a:t>文字为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zh-CN" altLang="zh-CN" sz="2000" dirty="0"/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赋值</a:t>
                </a:r>
                <a:r>
                  <a:rPr lang="en-US" altLang="zh-CN" sz="2000" dirty="0"/>
                  <a:t>0</a:t>
                </a:r>
                <a:r>
                  <a:rPr lang="zh-CN" altLang="zh-CN" sz="2000" dirty="0"/>
                  <a:t>，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其</a:t>
                </a:r>
                <a:r>
                  <a:rPr lang="zh-CN" altLang="zh-CN" sz="2000" dirty="0"/>
                  <a:t>所在</a:t>
                </a:r>
                <a:r>
                  <a:rPr lang="zh-CN" altLang="en-US" sz="2000" dirty="0"/>
                  <a:t>子</a:t>
                </a:r>
                <a:r>
                  <a:rPr lang="zh-CN" altLang="zh-CN" sz="2000" dirty="0"/>
                  <a:t>句的值为</a:t>
                </a:r>
                <a:r>
                  <a:rPr lang="en-US" altLang="zh-CN" sz="2000" dirty="0"/>
                  <a:t>1</a:t>
                </a:r>
                <a:endParaRPr lang="zh-CN" altLang="zh-CN" sz="2000" dirty="0"/>
              </a:p>
              <a:p>
                <a:pPr lvl="1"/>
                <a:r>
                  <a:rPr lang="zh-CN" altLang="zh-CN" sz="2200" dirty="0"/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/>
                  <a:t>与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/>
                  <a:t>无边相连</a:t>
                </a:r>
                <a:r>
                  <a:rPr lang="zh-CN" altLang="en-US" sz="2200" dirty="0"/>
                  <a:t>，这</a:t>
                </a:r>
                <a:r>
                  <a:rPr lang="en-US" altLang="zh-CN" sz="2200" dirty="0"/>
                  <a:t>k</a:t>
                </a:r>
                <a:r>
                  <a:rPr lang="zh-CN" altLang="en-US" sz="2200" dirty="0"/>
                  <a:t>个顶点文字不会同时出现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/>
                  <a:t>与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zh-CN" sz="2200" dirty="0"/>
                  <a:t>∴上述的赋值方法</a:t>
                </a:r>
                <a:r>
                  <a:rPr lang="zh-CN" altLang="en-US" sz="2200" dirty="0"/>
                  <a:t>可使表达式为</a:t>
                </a:r>
                <a:r>
                  <a:rPr lang="en-US" altLang="zh-CN" sz="2200" dirty="0"/>
                  <a:t>1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247" r="-2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702" y="4758245"/>
            <a:ext cx="523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=1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=0</a:t>
            </a:r>
            <a:r>
              <a:rPr lang="zh-CN" altLang="zh-CN" sz="2400" b="1" dirty="0"/>
              <a:t>，则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2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接连接符 81"/>
          <p:cNvCxnSpPr>
            <a:stCxn id="69" idx="2"/>
            <a:endCxn id="79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9" idx="2"/>
            <a:endCxn id="81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73" idx="2"/>
            <a:endCxn id="70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73" idx="2"/>
            <a:endCxn id="7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75" idx="2"/>
            <a:endCxn id="76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75" idx="2"/>
            <a:endCxn id="70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69" idx="2"/>
            <a:endCxn id="76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69" idx="2"/>
            <a:endCxn id="7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73" idx="2"/>
            <a:endCxn id="76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73" idx="2"/>
            <a:endCxn id="72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3" idx="2"/>
            <a:endCxn id="81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stCxn id="75" idx="2"/>
            <a:endCxn id="7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75" idx="2"/>
            <a:endCxn id="72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>
            <a:stCxn id="75" idx="2"/>
            <a:endCxn id="79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70" idx="3"/>
            <a:endCxn id="72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70" idx="3"/>
            <a:endCxn id="79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70" idx="3"/>
            <a:endCxn id="81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stCxn id="76" idx="3"/>
            <a:endCxn id="72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76" idx="3"/>
            <a:endCxn id="81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72" idx="1"/>
            <a:endCxn id="7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79" idx="1"/>
            <a:endCxn id="7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351978" y="4354361"/>
            <a:ext cx="2344906" cy="1846947"/>
            <a:chOff x="8680756" y="2650232"/>
            <a:chExt cx="2344906" cy="1846947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9346493" y="2650232"/>
              <a:ext cx="1679169" cy="1846947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auto">
            <a:xfrm flipH="1">
              <a:off x="8680756" y="2650232"/>
              <a:ext cx="665737" cy="1233542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auto">
            <a:xfrm>
              <a:off x="8680756" y="3883774"/>
              <a:ext cx="2344906" cy="613405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79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顶点覆盖问题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zh-CN" dirty="0"/>
                  <a:t>无向图</a:t>
                </a:r>
                <a:r>
                  <a:rPr lang="en-US" altLang="zh-CN" dirty="0"/>
                  <a:t>G</a:t>
                </a:r>
                <a:r>
                  <a:rPr lang="zh-CN" altLang="zh-CN" dirty="0"/>
                  <a:t>中是否存在顶点数为</a:t>
                </a:r>
                <a:r>
                  <a:rPr lang="en-US" altLang="zh-CN" dirty="0"/>
                  <a:t>k</a:t>
                </a:r>
                <a:r>
                  <a:rPr lang="zh-CN" altLang="zh-CN" dirty="0"/>
                  <a:t>的顶点覆盖？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G </a:t>
                </a:r>
                <a:r>
                  <a:rPr lang="zh-CN" altLang="en-US" dirty="0"/>
                  <a:t>中大小为 </a:t>
                </a:r>
                <a:r>
                  <a:rPr lang="en-US" altLang="zh-CN" dirty="0"/>
                  <a:t>k </a:t>
                </a:r>
                <a:r>
                  <a:rPr lang="zh-CN" altLang="en-US" dirty="0"/>
                  <a:t>的顶点集合，使得 </a:t>
                </a:r>
                <a:r>
                  <a:rPr lang="en-US" altLang="zh-CN" dirty="0"/>
                  <a:t>G </a:t>
                </a:r>
                <a:r>
                  <a:rPr lang="zh-CN" altLang="en-US" dirty="0"/>
                  <a:t>中</a:t>
                </a:r>
                <a:r>
                  <a:rPr lang="zh-CN" altLang="zh-CN" dirty="0"/>
                  <a:t>任一条边的两个顶点至少有一个在此集合中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8230" name="组合 8229"/>
          <p:cNvGrpSpPr/>
          <p:nvPr/>
        </p:nvGrpSpPr>
        <p:grpSpPr>
          <a:xfrm>
            <a:off x="6192180" y="4238611"/>
            <a:ext cx="2880320" cy="1386633"/>
            <a:chOff x="5821780" y="4209437"/>
            <a:chExt cx="2880320" cy="1386633"/>
          </a:xfrm>
        </p:grpSpPr>
        <p:sp>
          <p:nvSpPr>
            <p:cNvPr id="6" name="椭圆 5"/>
            <p:cNvSpPr/>
            <p:nvPr/>
          </p:nvSpPr>
          <p:spPr bwMode="auto">
            <a:xfrm>
              <a:off x="6829892" y="43359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7675986" y="4209437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685511" y="5107548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7392864" y="5488058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7946016" y="499953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6" idx="3"/>
              <a:endCxn id="8" idx="0"/>
            </p:cNvCxnSpPr>
            <p:nvPr/>
          </p:nvCxnSpPr>
          <p:spPr bwMode="auto">
            <a:xfrm flipH="1">
              <a:off x="6739517" y="4428124"/>
              <a:ext cx="106193" cy="679424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7" idx="3"/>
              <a:endCxn id="8" idx="7"/>
            </p:cNvCxnSpPr>
            <p:nvPr/>
          </p:nvCxnSpPr>
          <p:spPr bwMode="auto">
            <a:xfrm flipH="1">
              <a:off x="6777705" y="4301631"/>
              <a:ext cx="914099" cy="821735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2"/>
              <a:endCxn id="8" idx="6"/>
            </p:cNvCxnSpPr>
            <p:nvPr/>
          </p:nvCxnSpPr>
          <p:spPr bwMode="auto">
            <a:xfrm flipH="1">
              <a:off x="6793523" y="5053542"/>
              <a:ext cx="1152493" cy="10801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8" idx="5"/>
            </p:cNvCxnSpPr>
            <p:nvPr/>
          </p:nvCxnSpPr>
          <p:spPr bwMode="auto">
            <a:xfrm flipH="1" flipV="1">
              <a:off x="6777705" y="5199742"/>
              <a:ext cx="630977" cy="304134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6" idx="5"/>
              <a:endCxn id="10" idx="1"/>
            </p:cNvCxnSpPr>
            <p:nvPr/>
          </p:nvCxnSpPr>
          <p:spPr bwMode="auto">
            <a:xfrm>
              <a:off x="6922086" y="4428124"/>
              <a:ext cx="1039748" cy="58723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7" idx="5"/>
              <a:endCxn id="10" idx="0"/>
            </p:cNvCxnSpPr>
            <p:nvPr/>
          </p:nvCxnSpPr>
          <p:spPr bwMode="auto">
            <a:xfrm>
              <a:off x="7768180" y="4301631"/>
              <a:ext cx="231842" cy="697905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9" idx="7"/>
              <a:endCxn id="10" idx="3"/>
            </p:cNvCxnSpPr>
            <p:nvPr/>
          </p:nvCxnSpPr>
          <p:spPr bwMode="auto">
            <a:xfrm flipV="1">
              <a:off x="7485058" y="5091730"/>
              <a:ext cx="476776" cy="412146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 bwMode="auto">
            <a:xfrm>
              <a:off x="5821780" y="50917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594088" y="49455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>
              <a:stCxn id="22" idx="2"/>
              <a:endCxn id="10" idx="6"/>
            </p:cNvCxnSpPr>
            <p:nvPr/>
          </p:nvCxnSpPr>
          <p:spPr bwMode="auto">
            <a:xfrm flipH="1">
              <a:off x="8054028" y="4999536"/>
              <a:ext cx="540060" cy="54006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8" idx="2"/>
              <a:endCxn id="21" idx="6"/>
            </p:cNvCxnSpPr>
            <p:nvPr/>
          </p:nvCxnSpPr>
          <p:spPr bwMode="auto">
            <a:xfrm flipH="1" flipV="1">
              <a:off x="5929792" y="5145736"/>
              <a:ext cx="755719" cy="15818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连接符 25"/>
          <p:cNvCxnSpPr>
            <a:endCxn id="25" idx="0"/>
          </p:cNvCxnSpPr>
          <p:nvPr/>
        </p:nvCxnSpPr>
        <p:spPr bwMode="auto">
          <a:xfrm flipH="1">
            <a:off x="7120632" y="4451081"/>
            <a:ext cx="90000" cy="630919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25" idx="7"/>
          </p:cNvCxnSpPr>
          <p:nvPr/>
        </p:nvCxnSpPr>
        <p:spPr bwMode="auto">
          <a:xfrm flipH="1">
            <a:off x="7184272" y="4308770"/>
            <a:ext cx="877932" cy="799590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25" idx="6"/>
          </p:cNvCxnSpPr>
          <p:nvPr/>
        </p:nvCxnSpPr>
        <p:spPr bwMode="auto">
          <a:xfrm flipH="1">
            <a:off x="7210632" y="5060681"/>
            <a:ext cx="1105784" cy="111319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25" idx="5"/>
          </p:cNvCxnSpPr>
          <p:nvPr/>
        </p:nvCxnSpPr>
        <p:spPr bwMode="auto">
          <a:xfrm flipH="1" flipV="1">
            <a:off x="7184272" y="5235640"/>
            <a:ext cx="594810" cy="275375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5" idx="2"/>
          </p:cNvCxnSpPr>
          <p:nvPr/>
        </p:nvCxnSpPr>
        <p:spPr bwMode="auto">
          <a:xfrm flipH="1" flipV="1">
            <a:off x="6300192" y="5152875"/>
            <a:ext cx="730440" cy="19125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 bwMode="auto">
          <a:xfrm>
            <a:off x="7030632" y="5082000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2" name="直接连接符 71"/>
          <p:cNvCxnSpPr>
            <a:endCxn id="70" idx="1"/>
          </p:cNvCxnSpPr>
          <p:nvPr/>
        </p:nvCxnSpPr>
        <p:spPr bwMode="auto">
          <a:xfrm>
            <a:off x="7274489" y="4435263"/>
            <a:ext cx="1050290" cy="597772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70" idx="0"/>
          </p:cNvCxnSpPr>
          <p:nvPr/>
        </p:nvCxnSpPr>
        <p:spPr bwMode="auto">
          <a:xfrm>
            <a:off x="8120583" y="4308770"/>
            <a:ext cx="267836" cy="697905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70" idx="3"/>
          </p:cNvCxnSpPr>
          <p:nvPr/>
        </p:nvCxnSpPr>
        <p:spPr bwMode="auto">
          <a:xfrm flipV="1">
            <a:off x="7837461" y="5160315"/>
            <a:ext cx="487318" cy="350700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endCxn id="70" idx="6"/>
          </p:cNvCxnSpPr>
          <p:nvPr/>
        </p:nvCxnSpPr>
        <p:spPr bwMode="auto">
          <a:xfrm flipH="1">
            <a:off x="8478419" y="5006675"/>
            <a:ext cx="468072" cy="90000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 bwMode="auto">
          <a:xfrm>
            <a:off x="8298419" y="5006675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首先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顶点覆盖问题是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多项式时间可验证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规约方法 ：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 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个变元对应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个顶点 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/>
                  <a:t>和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共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/>
                  <a:t>和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间有边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个子句对应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个顶点 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(3m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文字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), 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子句内文字两两有边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子句内的文字与变元对应的顶点间有边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令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k=n+2m</a:t>
                </a:r>
              </a:p>
              <a:p>
                <a:pPr lvl="1"/>
                <a:endParaRPr lang="zh-CN" altLang="zh-CN" dirty="0">
                  <a:latin typeface="Arial" charset="0"/>
                  <a:ea typeface="黑体" pitchFamily="2" charset="-122"/>
                </a:endParaRPr>
              </a:p>
              <a:p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矩形 186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" name="矩形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/>
          <p:cNvSpPr txBox="1"/>
          <p:nvPr/>
        </p:nvSpPr>
        <p:spPr>
          <a:xfrm>
            <a:off x="2267744" y="5759968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380414" y="5759968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黑体" pitchFamily="2" charset="-122"/>
              </a:rPr>
              <a:t>k=n+2m=3+2</a:t>
            </a:r>
            <a:r>
              <a:rPr lang="zh-CN" altLang="en-US" b="1" dirty="0">
                <a:ea typeface="黑体" pitchFamily="2" charset="-122"/>
              </a:rPr>
              <a:t>*</a:t>
            </a:r>
            <a:r>
              <a:rPr lang="en-US" altLang="zh-CN" b="1" dirty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271" name="直接连接符 270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>
            <a:stCxn id="288" idx="4"/>
            <a:endCxn id="320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stCxn id="291" idx="3"/>
            <a:endCxn id="318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>
            <a:stCxn id="295" idx="4"/>
            <a:endCxn id="319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287" idx="4"/>
            <a:endCxn id="314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275"/>
          <p:cNvCxnSpPr>
            <a:stCxn id="292" idx="5"/>
            <a:endCxn id="312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连接符 276"/>
          <p:cNvCxnSpPr>
            <a:stCxn id="296" idx="4"/>
            <a:endCxn id="313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组合 277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279" name="组合 278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286" name="直接连接符 285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椭圆 286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88" name="椭圆 287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89" name="直接连接符 288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椭圆 290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2" name="椭圆 291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93" name="直接连接符 292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椭圆 294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6" name="椭圆 295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97" name="直接连接符 296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矩形 279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0" name="矩形 2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矩形 280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1" name="矩形 2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矩形 281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2" name="矩形 2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矩形 282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3" name="矩形 2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矩形 283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4" name="矩形 2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矩形 284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5" name="矩形 2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8" name="组合 297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299" name="直接连接符 298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组合 300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318" name="椭圆 317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椭圆 318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1" name="直接连接符 320"/>
              <p:cNvCxnSpPr>
                <a:stCxn id="318" idx="3"/>
                <a:endCxn id="320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>
                <a:stCxn id="320" idx="5"/>
                <a:endCxn id="319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>
                <a:stCxn id="318" idx="5"/>
                <a:endCxn id="319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2" name="直接连接符 301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组合 304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312" name="椭圆 311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312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5" name="直接连接符 314"/>
              <p:cNvCxnSpPr>
                <a:stCxn id="312" idx="3"/>
                <a:endCxn id="314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>
                <a:stCxn id="314" idx="5"/>
                <a:endCxn id="313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>
                <a:stCxn id="312" idx="5"/>
                <a:endCxn id="313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矩形 305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矩形 3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矩形 306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7" name="矩形 3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矩形 307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矩形 3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矩形 308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9" name="矩形 3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矩形 309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0" name="矩形 3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矩形 310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1" name="矩形 3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往证</a:t>
                </a:r>
                <a:r>
                  <a:rPr lang="en-US" altLang="zh-CN" sz="2200" dirty="0"/>
                  <a:t>3CNF-SAT</a:t>
                </a:r>
                <a:r>
                  <a:rPr lang="zh-CN" altLang="en-US" sz="2200" dirty="0"/>
                  <a:t>表达</a:t>
                </a:r>
                <a:r>
                  <a:rPr lang="zh-CN" altLang="zh-CN" sz="2200" dirty="0"/>
                  <a:t>式是可满足的</a:t>
                </a:r>
                <a:r>
                  <a:rPr lang="zh-CN" altLang="en-US" sz="2200" dirty="0"/>
                  <a:t>当且仅当</a:t>
                </a:r>
                <a:r>
                  <a:rPr lang="zh-CN" altLang="zh-CN" sz="2200" dirty="0"/>
                  <a:t>构造出来的无向图</a:t>
                </a:r>
                <a:r>
                  <a:rPr lang="en-US" altLang="zh-CN" sz="2200" dirty="0"/>
                  <a:t>G</a:t>
                </a:r>
                <a:r>
                  <a:rPr lang="zh-CN" altLang="zh-CN" sz="2200" dirty="0"/>
                  <a:t>中有一个</a:t>
                </a:r>
                <a:r>
                  <a:rPr lang="zh-CN" altLang="en-US" sz="2200" dirty="0"/>
                  <a:t>大小为</a:t>
                </a:r>
                <a:r>
                  <a:rPr lang="en-US" altLang="zh-CN" sz="2200" dirty="0"/>
                  <a:t>k</a:t>
                </a:r>
                <a:r>
                  <a:rPr lang="zh-CN" altLang="en-US" sz="2200" dirty="0"/>
                  <a:t>覆盖集合，其中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k=n+2m</a:t>
                </a:r>
              </a:p>
              <a:p>
                <a:pPr lvl="1"/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必要性证明：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若表达式可满足，则有一种变元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的赋值方式</a:t>
                </a:r>
                <a:r>
                  <a:rPr lang="en-US" altLang="zh-CN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使得表达式为真。</a:t>
                </a:r>
                <a:endParaRPr lang="en-US" altLang="zh-CN" sz="22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变元对应的</a:t>
                </a:r>
                <a:r>
                  <a:rPr lang="en-US" altLang="zh-CN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个顶点选择方式：若变元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=1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，则将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加入集合；若变元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=0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，则将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加入集合。共选择了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sz="22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子句对应的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个顶点选择方式：</a:t>
                </a:r>
                <a:r>
                  <a:rPr lang="zh-CN" altLang="en-US" sz="2200" dirty="0"/>
                  <a:t>表达式</a:t>
                </a:r>
                <a:r>
                  <a:rPr lang="zh-CN" altLang="zh-CN" sz="2200" dirty="0"/>
                  <a:t>可满足，每个子句至少有一个文字</a:t>
                </a:r>
                <a:r>
                  <a:rPr lang="zh-CN" altLang="en-US" sz="2200" dirty="0"/>
                  <a:t>值</a:t>
                </a:r>
                <a:r>
                  <a:rPr lang="zh-CN" altLang="zh-CN" sz="2200" dirty="0"/>
                  <a:t>为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1</a:t>
                </a:r>
                <a:r>
                  <a:rPr lang="zh-CN" altLang="zh-CN" sz="2200" dirty="0"/>
                  <a:t>，该文字对应的顶点</a:t>
                </a:r>
                <a:r>
                  <a:rPr lang="zh-CN" altLang="en-US" sz="2200" dirty="0"/>
                  <a:t>与变元对应顶点之间的边</a:t>
                </a:r>
                <a:r>
                  <a:rPr lang="zh-CN" altLang="zh-CN" sz="2200" dirty="0"/>
                  <a:t>已被覆盖</a:t>
                </a:r>
                <a:r>
                  <a:rPr lang="zh-CN" altLang="en-US" sz="2200" dirty="0"/>
                  <a:t>。选择剩下的两个顶点即可，共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2m</a:t>
                </a:r>
                <a:r>
                  <a:rPr lang="zh-CN" altLang="en-US" sz="2200" dirty="0"/>
                  <a:t>个</a:t>
                </a:r>
                <a:endParaRPr lang="en-US" altLang="zh-CN" sz="2200" dirty="0"/>
              </a:p>
              <a:p>
                <a:pPr lvl="1"/>
                <a:r>
                  <a:rPr lang="zh-CN" altLang="zh-CN" sz="2200" dirty="0"/>
                  <a:t>∴</a:t>
                </a:r>
                <a:r>
                  <a:rPr lang="en-US" altLang="zh-CN" sz="2200" dirty="0"/>
                  <a:t>G</a:t>
                </a:r>
                <a:r>
                  <a:rPr lang="zh-CN" altLang="en-US" sz="2200" dirty="0"/>
                  <a:t>中有大小为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k=n+2m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的覆盖集合</a:t>
                </a:r>
                <a:endParaRPr lang="en-US" altLang="zh-CN" sz="22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endParaRPr lang="en-US" altLang="zh-CN" sz="22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247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 140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矩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2267744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55976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黑体" pitchFamily="2" charset="-122"/>
              </a:rPr>
              <a:t>k=n+2m=3+2</a:t>
            </a:r>
            <a:r>
              <a:rPr lang="zh-CN" altLang="en-US" b="1" dirty="0">
                <a:ea typeface="黑体" pitchFamily="2" charset="-122"/>
              </a:rPr>
              <a:t>*</a:t>
            </a:r>
            <a:r>
              <a:rPr lang="en-US" altLang="zh-CN" b="1" dirty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145" name="直接连接符 144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78" idx="4"/>
            <a:endCxn id="211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82" idx="3"/>
            <a:endCxn id="209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stCxn id="186" idx="4"/>
            <a:endCxn id="210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77" idx="4"/>
            <a:endCxn id="205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83" idx="5"/>
            <a:endCxn id="203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stCxn id="187" idx="4"/>
            <a:endCxn id="204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166" name="组合 165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176" name="直接连接符 175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椭圆 176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0" name="直接连接符 179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椭圆 181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4" name="直接连接符 183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8" name="直接连接符 187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矩形 166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矩形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矩形 168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矩形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矩形 169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矩形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矩形 171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矩形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矩形 172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矩形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矩形 174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矩形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组合 188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190" name="直接连接符 189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组合 191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209" name="椭圆 208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2" name="直接连接符 211"/>
              <p:cNvCxnSpPr>
                <a:stCxn id="209" idx="3"/>
                <a:endCxn id="211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>
                <a:stCxn id="211" idx="5"/>
                <a:endCxn id="210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>
                <a:stCxn id="209" idx="5"/>
                <a:endCxn id="210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直接连接符 192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组合 195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203" name="椭圆 202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6" name="直接连接符 205"/>
              <p:cNvCxnSpPr>
                <a:stCxn id="203" idx="3"/>
                <a:endCxn id="205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>
                <a:stCxn id="205" idx="5"/>
                <a:endCxn id="204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>
                <a:stCxn id="203" idx="5"/>
                <a:endCxn id="204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矩形 196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矩形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矩形 197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矩形 1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矩形 198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矩形 1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矩形 199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矩形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矩形 200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矩形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矩形 201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矩形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矩形 214"/>
          <p:cNvSpPr/>
          <p:nvPr/>
        </p:nvSpPr>
        <p:spPr>
          <a:xfrm>
            <a:off x="503549" y="5343568"/>
            <a:ext cx="4644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=0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r>
              <a:rPr lang="zh-CN" altLang="zh-CN" sz="2400" b="1" dirty="0"/>
              <a:t>，则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=1</a:t>
            </a:r>
            <a:endParaRPr lang="zh-CN" altLang="en-US" sz="2400" dirty="0"/>
          </a:p>
        </p:txBody>
      </p:sp>
      <p:sp>
        <p:nvSpPr>
          <p:cNvPr id="216" name="椭圆 215"/>
          <p:cNvSpPr/>
          <p:nvPr/>
        </p:nvSpPr>
        <p:spPr bwMode="auto">
          <a:xfrm>
            <a:off x="6624244" y="5320953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 bwMode="auto">
          <a:xfrm>
            <a:off x="7838531" y="533211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 bwMode="auto">
          <a:xfrm>
            <a:off x="8324264" y="533097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/>
          <p:nvPr/>
        </p:nvCxnSpPr>
        <p:spPr bwMode="auto">
          <a:xfrm flipH="1">
            <a:off x="6411863" y="5443353"/>
            <a:ext cx="283095" cy="868671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 bwMode="auto">
          <a:xfrm flipH="1">
            <a:off x="7105948" y="5392953"/>
            <a:ext cx="1354484" cy="925924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 bwMode="auto">
          <a:xfrm>
            <a:off x="7917191" y="5432809"/>
            <a:ext cx="615249" cy="383007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 bwMode="auto">
          <a:xfrm>
            <a:off x="6262421" y="538593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 bwMode="auto">
          <a:xfrm>
            <a:off x="7423198" y="539506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 bwMode="auto">
          <a:xfrm>
            <a:off x="8452102" y="5392953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 bwMode="auto">
          <a:xfrm flipH="1">
            <a:off x="6450894" y="5851069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 bwMode="auto">
          <a:xfrm flipV="1">
            <a:off x="6450894" y="6352706"/>
            <a:ext cx="601642" cy="5115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 bwMode="auto">
          <a:xfrm>
            <a:off x="6739414" y="5851069"/>
            <a:ext cx="326743" cy="501637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椭圆 227"/>
          <p:cNvSpPr/>
          <p:nvPr/>
        </p:nvSpPr>
        <p:spPr bwMode="auto">
          <a:xfrm>
            <a:off x="6983038" y="6276024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4" name="直接连接符 233"/>
          <p:cNvCxnSpPr/>
          <p:nvPr/>
        </p:nvCxnSpPr>
        <p:spPr bwMode="auto">
          <a:xfrm flipH="1">
            <a:off x="8264573" y="5841272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 bwMode="auto">
          <a:xfrm flipV="1">
            <a:off x="8264573" y="6342909"/>
            <a:ext cx="601642" cy="5115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 bwMode="auto">
          <a:xfrm>
            <a:off x="8553093" y="5841272"/>
            <a:ext cx="326743" cy="501637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 bwMode="auto">
          <a:xfrm flipH="1">
            <a:off x="6774948" y="5417139"/>
            <a:ext cx="581269" cy="386248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椭圆 226"/>
          <p:cNvSpPr/>
          <p:nvPr/>
        </p:nvSpPr>
        <p:spPr bwMode="auto">
          <a:xfrm>
            <a:off x="6660232" y="5788618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 bwMode="auto">
          <a:xfrm>
            <a:off x="6268850" y="5438972"/>
            <a:ext cx="1979715" cy="882456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椭圆 236"/>
          <p:cNvSpPr/>
          <p:nvPr/>
        </p:nvSpPr>
        <p:spPr bwMode="auto">
          <a:xfrm>
            <a:off x="8192573" y="6254332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41" name="直接连接符 240"/>
          <p:cNvCxnSpPr/>
          <p:nvPr/>
        </p:nvCxnSpPr>
        <p:spPr bwMode="auto">
          <a:xfrm flipH="1">
            <a:off x="8901625" y="5443353"/>
            <a:ext cx="3963" cy="898063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椭圆 237"/>
          <p:cNvSpPr/>
          <p:nvPr/>
        </p:nvSpPr>
        <p:spPr bwMode="auto">
          <a:xfrm>
            <a:off x="8796717" y="6266227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 animBg="1"/>
      <p:bldP spid="217" grpId="0" animBg="1"/>
      <p:bldP spid="218" grpId="0" animBg="1"/>
      <p:bldP spid="228" grpId="0" animBg="1"/>
      <p:bldP spid="227" grpId="0" animBg="1"/>
      <p:bldP spid="237" grpId="0" animBg="1"/>
      <p:bldP spid="2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0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充分性证明：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若</a:t>
                </a:r>
                <a:r>
                  <a:rPr lang="en-US" altLang="zh-CN" sz="2000" dirty="0"/>
                  <a:t>G</a:t>
                </a:r>
                <a:r>
                  <a:rPr lang="zh-CN" altLang="en-US" sz="2000" dirty="0"/>
                  <a:t>中有大小为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k=n+2m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的覆盖集合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。</a:t>
                </a:r>
                <a:endParaRPr lang="en-US" altLang="zh-CN" sz="20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变元对应的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个顶点有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条边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要覆盖这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条边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每条边至少得选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个顶点，至少共</a:t>
                </a:r>
                <a:r>
                  <a:rPr lang="en-US" altLang="zh-CN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个顶点。</a:t>
                </a:r>
                <a:endParaRPr lang="en-US" altLang="zh-CN" sz="20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子句对应的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个顶点是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个大小为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的团，要覆盖每个大小为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的团至少得选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个顶点，至少共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个顶点。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必然在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变元对应的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个顶点选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每条边选一个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；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子句对应的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个顶点选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每个子句选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剩哪一个不选？剩和变元对应的顶点相连的不选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/>
                  <a:t>如何对变元赋值使表达式为真？</a:t>
                </a:r>
                <a:endParaRPr lang="en-US" altLang="zh-CN" sz="2000" dirty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若选择的变元对应的顶点为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，则</a:t>
                </a:r>
                <a:r>
                  <a:rPr lang="en-US" altLang="zh-CN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dirty="0">
                        <a:solidFill>
                          <a:schemeClr val="bg2"/>
                        </a:solidFill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赋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；</a:t>
                </a:r>
                <a:endParaRPr lang="en-US" altLang="zh-CN" sz="2000" dirty="0">
                  <a:solidFill>
                    <a:schemeClr val="bg2"/>
                  </a:solidFill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若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顶点为</a:t>
                </a:r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赋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0</a:t>
                </a:r>
              </a:p>
              <a:p>
                <a:pPr lvl="2"/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020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 140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矩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2267744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55976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黑体" pitchFamily="2" charset="-122"/>
              </a:rPr>
              <a:t>k=n+2m=3+2</a:t>
            </a:r>
            <a:r>
              <a:rPr lang="zh-CN" altLang="en-US" b="1" dirty="0">
                <a:ea typeface="黑体" pitchFamily="2" charset="-122"/>
              </a:rPr>
              <a:t>*</a:t>
            </a:r>
            <a:r>
              <a:rPr lang="en-US" altLang="zh-CN" b="1" dirty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64" name="直接连接符 63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22" idx="4"/>
            <a:endCxn id="168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125" idx="3"/>
            <a:endCxn id="166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134" idx="4"/>
            <a:endCxn id="167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121" idx="4"/>
            <a:endCxn id="162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26" idx="5"/>
            <a:endCxn id="160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135" idx="4"/>
            <a:endCxn id="161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81" name="组合 80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109" name="直接连接符 108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椭圆 120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2" name="椭圆 121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椭圆 124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27" name="直接连接符 126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椭圆 133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5" name="椭圆 134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45" name="直接连接符 144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矩形 81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矩形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矩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矩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矩形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 101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矩形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组合 145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147" name="直接连接符 146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组合 148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166" name="椭圆 165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9" name="直接连接符 168"/>
              <p:cNvCxnSpPr>
                <a:stCxn id="166" idx="3"/>
                <a:endCxn id="168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>
                <a:stCxn id="168" idx="5"/>
                <a:endCxn id="167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>
                <a:stCxn id="166" idx="5"/>
                <a:endCxn id="167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直接连接符 149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组合 152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160" name="椭圆 159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0" idx="3"/>
                <a:endCxn id="162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62" idx="5"/>
                <a:endCxn id="161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stCxn id="160" idx="5"/>
                <a:endCxn id="161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矩形 153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矩形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矩形 154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矩形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矩形 155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矩形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矩形 156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矩形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矩形 157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矩形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矩形 158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椭圆 171"/>
          <p:cNvSpPr/>
          <p:nvPr/>
        </p:nvSpPr>
        <p:spPr bwMode="auto">
          <a:xfrm>
            <a:off x="6624244" y="5320953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 bwMode="auto">
          <a:xfrm>
            <a:off x="7838531" y="533211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 bwMode="auto">
          <a:xfrm>
            <a:off x="8324264" y="533097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5" name="直接连接符 174"/>
          <p:cNvCxnSpPr/>
          <p:nvPr/>
        </p:nvCxnSpPr>
        <p:spPr bwMode="auto">
          <a:xfrm flipH="1">
            <a:off x="6411863" y="5443353"/>
            <a:ext cx="283095" cy="868671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 bwMode="auto">
          <a:xfrm flipH="1">
            <a:off x="7105948" y="5392953"/>
            <a:ext cx="1354484" cy="925924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 bwMode="auto">
          <a:xfrm>
            <a:off x="7917191" y="5432809"/>
            <a:ext cx="615249" cy="383007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 bwMode="auto">
          <a:xfrm>
            <a:off x="6262421" y="538593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 bwMode="auto">
          <a:xfrm>
            <a:off x="7423198" y="539506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 bwMode="auto">
          <a:xfrm>
            <a:off x="8452102" y="5392953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 bwMode="auto">
          <a:xfrm flipH="1">
            <a:off x="6450894" y="5851069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 bwMode="auto">
          <a:xfrm flipV="1">
            <a:off x="6450894" y="6352706"/>
            <a:ext cx="601642" cy="5115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 bwMode="auto">
          <a:xfrm>
            <a:off x="6739414" y="5851069"/>
            <a:ext cx="326743" cy="501637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椭圆 183"/>
          <p:cNvSpPr/>
          <p:nvPr/>
        </p:nvSpPr>
        <p:spPr bwMode="auto">
          <a:xfrm>
            <a:off x="6983038" y="6276024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85" name="直接连接符 184"/>
          <p:cNvCxnSpPr/>
          <p:nvPr/>
        </p:nvCxnSpPr>
        <p:spPr bwMode="auto">
          <a:xfrm flipH="1">
            <a:off x="8264573" y="5841272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 bwMode="auto">
          <a:xfrm flipV="1">
            <a:off x="8264573" y="6342909"/>
            <a:ext cx="601642" cy="5115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 bwMode="auto">
          <a:xfrm>
            <a:off x="8553093" y="5841272"/>
            <a:ext cx="326743" cy="501637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 bwMode="auto">
          <a:xfrm flipH="1">
            <a:off x="6774948" y="5417139"/>
            <a:ext cx="581269" cy="386248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/>
          <p:cNvSpPr/>
          <p:nvPr/>
        </p:nvSpPr>
        <p:spPr bwMode="auto">
          <a:xfrm>
            <a:off x="6660232" y="5788618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0" name="直接连接符 189"/>
          <p:cNvCxnSpPr/>
          <p:nvPr/>
        </p:nvCxnSpPr>
        <p:spPr bwMode="auto">
          <a:xfrm>
            <a:off x="6268850" y="5438972"/>
            <a:ext cx="1979715" cy="882456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椭圆 190"/>
          <p:cNvSpPr/>
          <p:nvPr/>
        </p:nvSpPr>
        <p:spPr bwMode="auto">
          <a:xfrm>
            <a:off x="8192573" y="6254332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2" name="直接连接符 191"/>
          <p:cNvCxnSpPr/>
          <p:nvPr/>
        </p:nvCxnSpPr>
        <p:spPr bwMode="auto">
          <a:xfrm flipH="1">
            <a:off x="8901625" y="5443353"/>
            <a:ext cx="3963" cy="898063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椭圆 192"/>
          <p:cNvSpPr/>
          <p:nvPr/>
        </p:nvSpPr>
        <p:spPr bwMode="auto">
          <a:xfrm>
            <a:off x="8796717" y="6266227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2265254" y="5402972"/>
            <a:ext cx="284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=0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06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84" grpId="0" animBg="1"/>
      <p:bldP spid="189" grpId="0" animBg="1"/>
      <p:bldP spid="191" grpId="0" animBg="1"/>
      <p:bldP spid="193" grpId="0" animBg="1"/>
      <p:bldP spid="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子集和问题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zh-CN" dirty="0"/>
                  <a:t>有一个数集</a:t>
                </a:r>
                <a:r>
                  <a:rPr lang="en-US" altLang="zh-CN" dirty="0"/>
                  <a:t> A ={a</a:t>
                </a:r>
                <a:r>
                  <a:rPr lang="en-US" altLang="zh-CN" baseline="-25000" dirty="0"/>
                  <a:t>1</a:t>
                </a:r>
                <a:r>
                  <a:rPr lang="en-US" altLang="zh-CN" dirty="0"/>
                  <a:t>,a</a:t>
                </a:r>
                <a:r>
                  <a:rPr lang="en-US" altLang="zh-CN" baseline="-25000" dirty="0"/>
                  <a:t>2</a:t>
                </a:r>
                <a:r>
                  <a:rPr lang="en-US" altLang="zh-CN" dirty="0"/>
                  <a:t>,</a:t>
                </a:r>
                <a:r>
                  <a:rPr lang="zh-CN" altLang="zh-CN" dirty="0"/>
                  <a:t>…</a:t>
                </a:r>
                <a:r>
                  <a:rPr lang="en-US" altLang="zh-CN" dirty="0"/>
                  <a:t>,a</a:t>
                </a:r>
                <a:r>
                  <a:rPr lang="en-US" altLang="zh-CN" baseline="-25000" dirty="0"/>
                  <a:t>n</a:t>
                </a:r>
                <a:r>
                  <a:rPr lang="en-US" altLang="zh-CN" dirty="0"/>
                  <a:t>}</a:t>
                </a:r>
                <a:r>
                  <a:rPr lang="zh-CN" altLang="zh-CN" dirty="0"/>
                  <a:t>及一个目标数</a:t>
                </a:r>
                <a:r>
                  <a:rPr lang="en-US" altLang="zh-CN" dirty="0"/>
                  <a:t>B</a:t>
                </a:r>
                <a:r>
                  <a:rPr lang="zh-CN" altLang="zh-CN" dirty="0"/>
                  <a:t>，问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中是否能找出子集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′⊆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zh-CN" dirty="0"/>
                  <a:t>，使得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𝑩</m:t>
                        </m:r>
                      </m:e>
                    </m:nary>
                  </m:oMath>
                </a14:m>
                <a:r>
                  <a:rPr lang="zh-CN" altLang="zh-CN" dirty="0"/>
                  <a:t>？</a:t>
                </a:r>
                <a:endParaRPr lang="en-US" altLang="zh-CN" dirty="0"/>
              </a:p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zh-CN" dirty="0">
                  <a:latin typeface="Arial" charset="0"/>
                  <a:ea typeface="黑体" pitchFamily="2" charset="-122"/>
                </a:endParaRPr>
              </a:p>
              <a:p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26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1880" y="1268760"/>
            <a:ext cx="4191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 ={2, 5, 3, 6, 8, 9, 11}, B=13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A’={2, 3, 8}</a:t>
            </a:r>
            <a:r>
              <a:rPr lang="zh-CN" altLang="en-US" sz="2400" b="1" dirty="0">
                <a:solidFill>
                  <a:srgbClr val="FF0000"/>
                </a:solidFill>
              </a:rPr>
              <a:t> ⊆ </a:t>
            </a:r>
            <a:r>
              <a:rPr lang="en-US" altLang="zh-CN" sz="2400" b="1" dirty="0">
                <a:solidFill>
                  <a:srgbClr val="FF0000"/>
                </a:solidFill>
              </a:rPr>
              <a:t>A, 2+3+8=13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证明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首先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子集和问题是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多项式时间可验证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规约方法 ：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有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个变元，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个子句，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构造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2(</a:t>
                </a:r>
                <a:r>
                  <a:rPr lang="en-US" altLang="zh-CN" sz="2200" dirty="0" err="1">
                    <a:latin typeface="Arial" charset="0"/>
                    <a:ea typeface="黑体" pitchFamily="2" charset="-122"/>
                  </a:rPr>
                  <a:t>n+m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)+1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个十进制数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每个数</a:t>
                </a:r>
                <a:r>
                  <a:rPr lang="en-US" altLang="zh-CN" sz="2200" dirty="0" err="1">
                    <a:latin typeface="Arial" charset="0"/>
                    <a:ea typeface="黑体" pitchFamily="2" charset="-122"/>
                  </a:rPr>
                  <a:t>n+m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位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：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3"/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前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个数：</a:t>
                </a:r>
                <a:r>
                  <a:rPr lang="en-US" altLang="zh-CN" sz="2200" b="1" dirty="0">
                    <a:solidFill>
                      <a:schemeClr val="bg2"/>
                    </a:solidFill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b="1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b="1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 </a:t>
                </a:r>
                <a:r>
                  <a:rPr lang="en-US" altLang="zh-CN" sz="2200" b="1" i="1" dirty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i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位为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，出现在</a:t>
                </a:r>
                <a:endParaRPr lang="en-US" altLang="zh-CN" sz="2200" b="1" dirty="0">
                  <a:solidFill>
                    <a:schemeClr val="bg2"/>
                  </a:solidFill>
                  <a:latin typeface="Arial" charset="0"/>
                  <a:ea typeface="黑体" pitchFamily="2" charset="-122"/>
                </a:endParaRPr>
              </a:p>
              <a:p>
                <a:pPr marL="1371600" lvl="3" indent="0">
                  <a:buNone/>
                </a:pP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</a:t>
                </a:r>
                <a:r>
                  <a:rPr lang="zh-CN" altLang="en-US" sz="2200" b="1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en-US" altLang="zh-CN" sz="2200" b="1" i="1" dirty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j</a:t>
                </a:r>
                <a:r>
                  <a:rPr lang="en-US" altLang="zh-CN" sz="2200" b="1" i="1" dirty="0">
                    <a:solidFill>
                      <a:schemeClr val="bg2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个子句，</a:t>
                </a:r>
                <a:r>
                  <a:rPr lang="en-US" altLang="zh-CN" sz="2200" b="1" i="1" dirty="0" err="1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n+j</a:t>
                </a:r>
                <a:r>
                  <a:rPr lang="en-US" altLang="zh-CN" sz="2200" b="1" i="1" dirty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位为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，其他位为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0</a:t>
                </a:r>
              </a:p>
              <a:p>
                <a:pPr lvl="3"/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中间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个数：</a:t>
                </a:r>
                <a:r>
                  <a:rPr lang="en-US" altLang="zh-CN" sz="2200" b="1" dirty="0">
                    <a:solidFill>
                      <a:srgbClr val="FF0000"/>
                    </a:solidFill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zh-CN" sz="2200" b="1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b="1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 </a:t>
                </a:r>
                <a:r>
                  <a:rPr lang="en-US" altLang="zh-CN" sz="2200" b="1" i="1" dirty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n+j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位为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</a:p>
              <a:p>
                <a:pPr lvl="3"/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最后一个数：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1……13……3(n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1,m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3)</a:t>
                </a:r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3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4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257453" y="1324143"/>
                <a:ext cx="188705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与</a:t>
                </a:r>
                <a:r>
                  <a:rPr lang="en-US" altLang="zh-CN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b="1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b="1" i="1" kern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在</a:t>
                </a:r>
                <a:endParaRPr lang="en-US" altLang="zh-CN" sz="2200" b="1" kern="0" dirty="0">
                  <a:solidFill>
                    <a:srgbClr val="00007D"/>
                  </a:solidFill>
                  <a:latin typeface="Arial" pitchFamily="34" charset="0"/>
                  <a:ea typeface="黑体" pitchFamily="49" charset="-122"/>
                </a:endParaRPr>
              </a:p>
              <a:p>
                <a:r>
                  <a:rPr lang="zh-CN" altLang="en-US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子集和问题中</a:t>
                </a:r>
                <a:endParaRPr lang="en-US" altLang="zh-CN" sz="2200" b="1" kern="0" dirty="0">
                  <a:solidFill>
                    <a:srgbClr val="00007D"/>
                  </a:solidFill>
                  <a:latin typeface="Arial" pitchFamily="34" charset="0"/>
                  <a:ea typeface="黑体" pitchFamily="49" charset="-122"/>
                </a:endParaRPr>
              </a:p>
              <a:p>
                <a:r>
                  <a:rPr lang="zh-CN" altLang="en-US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表示十进制数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53" y="1324143"/>
                <a:ext cx="1887055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4207" t="-4945" r="-3560" b="-8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6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2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往证</a:t>
                </a:r>
                <a:r>
                  <a:rPr lang="en-US" altLang="zh-CN" sz="2200" dirty="0"/>
                  <a:t>3CNF-SAT</a:t>
                </a:r>
                <a:r>
                  <a:rPr lang="zh-CN" altLang="en-US" sz="2200" dirty="0"/>
                  <a:t>表达</a:t>
                </a:r>
                <a:r>
                  <a:rPr lang="zh-CN" altLang="zh-CN" sz="2200" dirty="0"/>
                  <a:t>式是可满足的</a:t>
                </a:r>
                <a:r>
                  <a:rPr lang="zh-CN" altLang="en-US" sz="2200" dirty="0"/>
                  <a:t>当且仅当</a:t>
                </a:r>
                <a:r>
                  <a:rPr lang="zh-CN" altLang="zh-CN" sz="2200" dirty="0"/>
                  <a:t>构造出</a:t>
                </a:r>
                <a:r>
                  <a:rPr lang="zh-CN" altLang="en-US" sz="2200" dirty="0"/>
                  <a:t>的前</a:t>
                </a:r>
                <a:r>
                  <a:rPr lang="en-US" altLang="zh-CN" sz="2200" dirty="0"/>
                  <a:t>2(</a:t>
                </a:r>
                <a:r>
                  <a:rPr lang="en-US" altLang="zh-CN" sz="2200" dirty="0" err="1"/>
                  <a:t>n+m</a:t>
                </a:r>
                <a:r>
                  <a:rPr lang="en-US" altLang="zh-CN" sz="2200" dirty="0"/>
                  <a:t>)</a:t>
                </a:r>
                <a:r>
                  <a:rPr lang="zh-CN" altLang="en-US" sz="2200" dirty="0"/>
                  <a:t>个十进制数中的若干个数之和等于</a:t>
                </a:r>
                <a:r>
                  <a:rPr lang="en-US" altLang="zh-CN" sz="2200" dirty="0"/>
                  <a:t>B</a:t>
                </a:r>
              </a:p>
              <a:p>
                <a:pPr lvl="1"/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必要性证明：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表达式可满足，则有一种变元的赋值方式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使得表达式为真。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赋值为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真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，就把十进制数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放入子集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赋值为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假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，就把十进制数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放入子集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此时，选择的数的和前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位中每位均为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后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位：第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n+j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位可能为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，可能为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，可能为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。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均选择加入子集；为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任选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一个加入子集；为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则均不选择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此时选择数的和的后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位每位均为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endParaRPr lang="zh-CN" altLang="en-US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4"/>
                <a:stretch>
                  <a:fillRect t="-1247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1980" y="6010446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=0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 bwMode="auto">
          <a:xfrm>
            <a:off x="7496549" y="3537048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7496549" y="4149116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7496549" y="4473152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7812360" y="6375575"/>
            <a:ext cx="64800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7496549" y="5115964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auto">
          <a:xfrm>
            <a:off x="7496549" y="5734379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7496549" y="6058415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8460504" y="6381328"/>
            <a:ext cx="476205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2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0 0 0   0 1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子集和问题是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充分性证明：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设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2(</a:t>
                </a:r>
                <a:r>
                  <a:rPr lang="en-US" altLang="zh-CN" sz="2200" dirty="0" err="1">
                    <a:latin typeface="Arial" charset="0"/>
                    <a:ea typeface="黑体" pitchFamily="2" charset="-122"/>
                  </a:rPr>
                  <a:t>n+m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个数中有若干个加起来恰好为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……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13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……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</a:t>
                </a: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即使是所有数加和每位最多为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5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，不会产生进位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/>
                  <a:t>和中</a:t>
                </a:r>
                <a:r>
                  <a:rPr lang="zh-CN" altLang="zh-CN" sz="2200" dirty="0"/>
                  <a:t>前</a:t>
                </a:r>
                <a:r>
                  <a:rPr lang="en-US" altLang="zh-CN" sz="2200" dirty="0"/>
                  <a:t>n</a:t>
                </a:r>
                <a:r>
                  <a:rPr lang="zh-CN" altLang="en-US" sz="2200" dirty="0"/>
                  <a:t>位</a:t>
                </a:r>
                <a:r>
                  <a:rPr lang="zh-CN" altLang="zh-CN" sz="2200" dirty="0"/>
                  <a:t>中每位均为</a:t>
                </a:r>
                <a:r>
                  <a:rPr lang="en-US" altLang="zh-CN" sz="2200" dirty="0"/>
                  <a:t>1</a:t>
                </a:r>
                <a:r>
                  <a:rPr lang="zh-CN" altLang="zh-CN" sz="2200" dirty="0"/>
                  <a:t>，说明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/>
                  <a:t>恰好</a:t>
                </a:r>
                <a:r>
                  <a:rPr lang="zh-CN" altLang="en-US" sz="2200" dirty="0"/>
                  <a:t>只</a:t>
                </a:r>
                <a:r>
                  <a:rPr lang="zh-CN" altLang="zh-CN" sz="2200" dirty="0"/>
                  <a:t>取了一个。</a:t>
                </a:r>
              </a:p>
              <a:p>
                <a:pPr lvl="2"/>
                <a:r>
                  <a:rPr lang="zh-CN" altLang="zh-CN" sz="2000" dirty="0"/>
                  <a:t>若</a:t>
                </a:r>
                <a:r>
                  <a:rPr lang="zh-CN" altLang="en-US" sz="2000" dirty="0"/>
                  <a:t>十进制</a:t>
                </a:r>
                <a:r>
                  <a:rPr lang="zh-CN" altLang="zh-CN" sz="2000" dirty="0"/>
                  <a:t>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在子集中，则令变</a:t>
                </a:r>
                <a:r>
                  <a:rPr lang="zh-CN" altLang="en-US" sz="2000" dirty="0"/>
                  <a:t>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为</a:t>
                </a:r>
                <a:r>
                  <a:rPr lang="en-US" altLang="zh-CN" sz="2000" dirty="0"/>
                  <a:t>1(</a:t>
                </a:r>
                <a:r>
                  <a:rPr lang="zh-CN" altLang="en-US" sz="2000" dirty="0"/>
                  <a:t>真</a:t>
                </a:r>
                <a:r>
                  <a:rPr lang="en-US" altLang="zh-CN" sz="2000" dirty="0"/>
                  <a:t>)</a:t>
                </a:r>
                <a:endParaRPr lang="zh-CN" altLang="zh-CN" sz="2000" dirty="0"/>
              </a:p>
              <a:p>
                <a:pPr lvl="2"/>
                <a:r>
                  <a:rPr lang="zh-CN" altLang="zh-CN" sz="2000" dirty="0"/>
                  <a:t>若</a:t>
                </a:r>
                <a:r>
                  <a:rPr lang="zh-CN" altLang="en-US" sz="2000" dirty="0"/>
                  <a:t>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在子集中，则令</a:t>
                </a:r>
                <a:r>
                  <a:rPr lang="zh-CN" altLang="en-US" sz="2000" dirty="0"/>
                  <a:t>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/>
                  <a:t>为</a:t>
                </a:r>
                <a:r>
                  <a:rPr lang="en-US" altLang="zh-CN" sz="2000" dirty="0"/>
                  <a:t>0(</a:t>
                </a:r>
                <a:r>
                  <a:rPr lang="zh-CN" altLang="en-US" sz="2000" dirty="0"/>
                  <a:t>假</a:t>
                </a:r>
                <a:r>
                  <a:rPr lang="en-US" altLang="zh-CN" sz="2000" dirty="0"/>
                  <a:t>)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和中后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位中每位均为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3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即使所有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中间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个数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均在子集中，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后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位中每位的和也不过为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，必然还要加上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前面某个已在子集中的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/>
                  <a:t>或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，和才为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</a:t>
                </a:r>
                <a:endParaRPr lang="zh-CN" altLang="en-US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4"/>
                <a:stretch>
                  <a:fillRect t="-1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1980" y="6010446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x</a:t>
            </a:r>
            <a:r>
              <a:rPr lang="en-US" altLang="zh-CN" sz="2400" b="1" baseline="-25000" dirty="0"/>
              <a:t>1</a:t>
            </a:r>
            <a:r>
              <a:rPr lang="en-US" altLang="zh-CN" sz="2400" b="1" dirty="0"/>
              <a:t>=0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2</a:t>
            </a:r>
            <a:r>
              <a:rPr lang="en-US" altLang="zh-CN" sz="2400" b="1" dirty="0"/>
              <a:t>=0</a:t>
            </a:r>
            <a:r>
              <a:rPr lang="zh-CN" altLang="zh-CN" sz="2400" b="1" dirty="0"/>
              <a:t>，</a:t>
            </a:r>
            <a:r>
              <a:rPr lang="en-US" altLang="zh-CN" sz="2400" b="1" dirty="0"/>
              <a:t>x</a:t>
            </a:r>
            <a:r>
              <a:rPr lang="en-US" altLang="zh-CN" sz="2400" b="1" baseline="-25000" dirty="0"/>
              <a:t>3</a:t>
            </a:r>
            <a:r>
              <a:rPr lang="en-US" altLang="zh-CN" sz="2400" b="1" dirty="0"/>
              <a:t>=1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>
                <a:latin typeface="Arial" charset="0"/>
                <a:ea typeface="黑体" pitchFamily="2" charset="-122"/>
              </a:rPr>
              <a:t>(Polynomial)</a:t>
            </a: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多项式时间可解的问题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多项式时间：</a:t>
            </a:r>
            <a:r>
              <a:rPr lang="en-US" altLang="zh-CN" dirty="0">
                <a:latin typeface="Arial" charset="0"/>
                <a:ea typeface="黑体" pitchFamily="2" charset="-122"/>
              </a:rPr>
              <a:t>O(n), O(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logn</a:t>
            </a:r>
            <a:r>
              <a:rPr lang="en-US" altLang="zh-CN" dirty="0">
                <a:latin typeface="Arial" charset="0"/>
                <a:ea typeface="黑体" pitchFamily="2" charset="-122"/>
              </a:rPr>
              <a:t>), O(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n</a:t>
            </a:r>
            <a:r>
              <a:rPr lang="en-US" altLang="zh-CN" baseline="30000" dirty="0" err="1">
                <a:latin typeface="Arial" charset="0"/>
                <a:ea typeface="黑体" pitchFamily="2" charset="-122"/>
              </a:rPr>
              <a:t>c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非多项式时间：</a:t>
            </a:r>
            <a:r>
              <a:rPr lang="en-US" altLang="zh-CN" dirty="0">
                <a:latin typeface="Arial" charset="0"/>
                <a:ea typeface="黑体" pitchFamily="2" charset="-122"/>
              </a:rPr>
              <a:t>O(2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n</a:t>
            </a:r>
            <a:r>
              <a:rPr lang="en-US" altLang="zh-CN" dirty="0">
                <a:latin typeface="Arial" charset="0"/>
                <a:ea typeface="黑体" pitchFamily="2" charset="-122"/>
              </a:rPr>
              <a:t>), O(n!)</a:t>
            </a:r>
          </a:p>
          <a:p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>
                <a:latin typeface="Arial" charset="0"/>
                <a:ea typeface="黑体" pitchFamily="2" charset="-122"/>
              </a:rPr>
              <a:t>(Non-Deterministic Polynomial)</a:t>
            </a: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多项式时间可验证一个解的问题</a:t>
            </a:r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38" y="4690591"/>
            <a:ext cx="76483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所有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问题都是判定问题，回答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yes</a:t>
            </a: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no</a:t>
            </a:r>
            <a:endParaRPr lang="zh-CN" altLang="en-US" sz="32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16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113039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 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问该合取范式的值可否为真？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个变元的一个取值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,x</a:t>
                </a:r>
                <a:r>
                  <a:rPr lang="en-US" altLang="zh-CN" baseline="-25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, …, 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 err="1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>
                    <a:latin typeface="Arial" charset="0"/>
                    <a:ea typeface="黑体" pitchFamily="2" charset="-122"/>
                  </a:rPr>
                  <a:t>i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=1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或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0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，判断能否使合取范式为真，时间复杂度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O(n)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，即多项式时间可判定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113039"/>
              </a:xfrm>
              <a:blipFill rotWithShape="1">
                <a:blip r:embed="rId2"/>
                <a:stretch>
                  <a:fillRect l="-296" t="-2145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3848" y="5698413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698413"/>
                <a:ext cx="590319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07" r="-216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6170" y="554075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635" y="5513167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4602" y="551316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6499" y="6053226"/>
            <a:ext cx="428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x</a:t>
            </a:r>
            <a:r>
              <a:rPr lang="en-US" altLang="zh-CN" sz="2000" b="1" baseline="-25000" dirty="0"/>
              <a:t>1</a:t>
            </a:r>
            <a:r>
              <a:rPr lang="en-US" altLang="zh-CN" sz="2000" b="1" dirty="0"/>
              <a:t>=0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x</a:t>
            </a:r>
            <a:r>
              <a:rPr lang="en-US" altLang="zh-CN" sz="2000" b="1" baseline="-25000" dirty="0"/>
              <a:t>2</a:t>
            </a:r>
            <a:r>
              <a:rPr lang="en-US" altLang="zh-CN" sz="2000" b="1" dirty="0"/>
              <a:t>=1</a:t>
            </a:r>
            <a:r>
              <a:rPr lang="zh-CN" altLang="zh-CN" sz="2000" b="1" dirty="0"/>
              <a:t>，</a:t>
            </a:r>
            <a:r>
              <a:rPr lang="en-US" altLang="zh-CN" sz="2000" b="1" dirty="0"/>
              <a:t>x</a:t>
            </a:r>
            <a:r>
              <a:rPr lang="en-US" altLang="zh-CN" sz="2000" b="1" baseline="-25000" dirty="0"/>
              <a:t>3</a:t>
            </a:r>
            <a:r>
              <a:rPr lang="en-US" altLang="zh-CN" sz="2000" b="1" dirty="0"/>
              <a:t>=0</a:t>
            </a:r>
            <a:r>
              <a:rPr lang="zh-CN" altLang="zh-CN" sz="2000" b="1" dirty="0"/>
              <a:t>，则</a:t>
            </a:r>
            <a:r>
              <a:rPr lang="en-US" altLang="zh-CN" sz="2000" b="1" dirty="0"/>
              <a:t>c</a:t>
            </a:r>
            <a:r>
              <a:rPr lang="en-US" altLang="zh-CN" sz="2000" b="1" baseline="-25000" dirty="0"/>
              <a:t>1</a:t>
            </a:r>
            <a:r>
              <a:rPr lang="zh-CN" altLang="zh-CN" sz="2000" b="1" dirty="0"/>
              <a:t>∧</a:t>
            </a:r>
            <a:r>
              <a:rPr lang="en-US" altLang="zh-CN" sz="2000" b="1" dirty="0"/>
              <a:t>c</a:t>
            </a:r>
            <a:r>
              <a:rPr lang="en-US" altLang="zh-CN" sz="2000" b="1" baseline="-25000" dirty="0"/>
              <a:t>2</a:t>
            </a:r>
            <a:r>
              <a:rPr lang="zh-CN" altLang="zh-CN" sz="2000" b="1" dirty="0"/>
              <a:t>∧</a:t>
            </a:r>
            <a:r>
              <a:rPr lang="en-US" altLang="zh-CN" sz="2000" b="1" dirty="0"/>
              <a:t>c</a:t>
            </a:r>
            <a:r>
              <a:rPr lang="en-US" altLang="zh-CN" sz="2000" b="1" baseline="-25000" dirty="0"/>
              <a:t>3</a:t>
            </a:r>
            <a:r>
              <a:rPr lang="en-US" altLang="zh-CN" sz="2000" b="1" dirty="0"/>
              <a:t>=1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18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给定一个图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和常数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有没有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团？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的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团是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的 </a:t>
            </a:r>
            <a:r>
              <a:rPr lang="en-US" altLang="zh-CN" dirty="0">
                <a:latin typeface="Arial" charset="0"/>
                <a:ea typeface="黑体" pitchFamily="2" charset="-122"/>
              </a:rPr>
              <a:t>k </a:t>
            </a:r>
            <a:r>
              <a:rPr lang="zh-CN" altLang="en-US" dirty="0">
                <a:latin typeface="Arial" charset="0"/>
                <a:ea typeface="黑体" pitchFamily="2" charset="-122"/>
              </a:rPr>
              <a:t>个顶点的集合，使得这个集合中每对顶点之间都有边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任取 </a:t>
            </a:r>
            <a:r>
              <a:rPr lang="en-US" altLang="zh-CN" dirty="0">
                <a:latin typeface="Arial" charset="0"/>
                <a:ea typeface="黑体" pitchFamily="2" charset="-122"/>
              </a:rPr>
              <a:t>k </a:t>
            </a:r>
            <a:r>
              <a:rPr lang="zh-CN" altLang="en-US" dirty="0">
                <a:latin typeface="Arial" charset="0"/>
                <a:ea typeface="黑体" pitchFamily="2" charset="-122"/>
              </a:rPr>
              <a:t>个顶点，判断是否两两之间有边，时间复杂度为</a:t>
            </a:r>
            <a:r>
              <a:rPr lang="en-US" altLang="zh-CN" dirty="0">
                <a:latin typeface="Arial" charset="0"/>
                <a:ea typeface="黑体" pitchFamily="2" charset="-122"/>
              </a:rPr>
              <a:t>O(n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r>
              <a:rPr lang="zh-CN" altLang="en-US" dirty="0">
                <a:latin typeface="Arial" charset="0"/>
                <a:ea typeface="黑体" pitchFamily="2" charset="-122"/>
              </a:rPr>
              <a:t>，即多项式时间可判定这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个点是否是一个团</a:t>
            </a:r>
            <a:endParaRPr lang="en-US" altLang="zh-CN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853950" y="4649910"/>
            <a:ext cx="2880320" cy="1386633"/>
            <a:chOff x="611560" y="4706663"/>
            <a:chExt cx="2880320" cy="1386633"/>
          </a:xfrm>
        </p:grpSpPr>
        <p:sp>
          <p:nvSpPr>
            <p:cNvPr id="2" name="椭圆 1"/>
            <p:cNvSpPr/>
            <p:nvPr/>
          </p:nvSpPr>
          <p:spPr bwMode="auto">
            <a:xfrm>
              <a:off x="1619672" y="48331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465766" y="4706663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475291" y="5604774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182644" y="5985284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735796" y="5496762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>
              <a:stCxn id="2" idx="3"/>
              <a:endCxn id="7" idx="0"/>
            </p:cNvCxnSpPr>
            <p:nvPr/>
          </p:nvCxnSpPr>
          <p:spPr bwMode="auto">
            <a:xfrm flipH="1">
              <a:off x="1529297" y="4925350"/>
              <a:ext cx="106193" cy="67942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6" idx="3"/>
              <a:endCxn id="7" idx="7"/>
            </p:cNvCxnSpPr>
            <p:nvPr/>
          </p:nvCxnSpPr>
          <p:spPr bwMode="auto">
            <a:xfrm flipH="1">
              <a:off x="1567485" y="4798857"/>
              <a:ext cx="914099" cy="82173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9" idx="2"/>
              <a:endCxn id="7" idx="6"/>
            </p:cNvCxnSpPr>
            <p:nvPr/>
          </p:nvCxnSpPr>
          <p:spPr bwMode="auto">
            <a:xfrm flipH="1">
              <a:off x="1583303" y="5550768"/>
              <a:ext cx="1152493" cy="108012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1"/>
              <a:endCxn id="7" idx="5"/>
            </p:cNvCxnSpPr>
            <p:nvPr/>
          </p:nvCxnSpPr>
          <p:spPr bwMode="auto">
            <a:xfrm flipH="1" flipV="1">
              <a:off x="1567485" y="5696968"/>
              <a:ext cx="630977" cy="30413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" idx="4"/>
              <a:endCxn id="8" idx="1"/>
            </p:cNvCxnSpPr>
            <p:nvPr/>
          </p:nvCxnSpPr>
          <p:spPr bwMode="auto">
            <a:xfrm>
              <a:off x="1673678" y="4941168"/>
              <a:ext cx="524784" cy="105993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" idx="5"/>
              <a:endCxn id="9" idx="1"/>
            </p:cNvCxnSpPr>
            <p:nvPr/>
          </p:nvCxnSpPr>
          <p:spPr bwMode="auto">
            <a:xfrm>
              <a:off x="1711866" y="4925350"/>
              <a:ext cx="1039748" cy="58723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" idx="7"/>
              <a:endCxn id="6" idx="2"/>
            </p:cNvCxnSpPr>
            <p:nvPr/>
          </p:nvCxnSpPr>
          <p:spPr bwMode="auto">
            <a:xfrm flipV="1">
              <a:off x="1711866" y="4760669"/>
              <a:ext cx="753900" cy="8830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6" idx="4"/>
              <a:endCxn id="8" idx="0"/>
            </p:cNvCxnSpPr>
            <p:nvPr/>
          </p:nvCxnSpPr>
          <p:spPr bwMode="auto">
            <a:xfrm flipH="1">
              <a:off x="2236650" y="4814675"/>
              <a:ext cx="283122" cy="1170609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6" idx="5"/>
              <a:endCxn id="9" idx="0"/>
            </p:cNvCxnSpPr>
            <p:nvPr/>
          </p:nvCxnSpPr>
          <p:spPr bwMode="auto">
            <a:xfrm>
              <a:off x="2557960" y="4798857"/>
              <a:ext cx="231842" cy="69790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8" idx="7"/>
              <a:endCxn id="9" idx="3"/>
            </p:cNvCxnSpPr>
            <p:nvPr/>
          </p:nvCxnSpPr>
          <p:spPr bwMode="auto">
            <a:xfrm flipV="1">
              <a:off x="2274838" y="5588956"/>
              <a:ext cx="476776" cy="412146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 bwMode="auto">
            <a:xfrm>
              <a:off x="611560" y="55889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383868" y="54427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stCxn id="51" idx="2"/>
              <a:endCxn id="9" idx="6"/>
            </p:cNvCxnSpPr>
            <p:nvPr/>
          </p:nvCxnSpPr>
          <p:spPr bwMode="auto">
            <a:xfrm flipH="1">
              <a:off x="2843808" y="5496762"/>
              <a:ext cx="540060" cy="54006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7" idx="2"/>
              <a:endCxn id="50" idx="6"/>
            </p:cNvCxnSpPr>
            <p:nvPr/>
          </p:nvCxnSpPr>
          <p:spPr bwMode="auto">
            <a:xfrm flipH="1" flipV="1">
              <a:off x="719572" y="5642962"/>
              <a:ext cx="755719" cy="1581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8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05027"/>
          </a:xfrm>
        </p:spPr>
        <p:txBody>
          <a:bodyPr/>
          <a:lstStyle/>
          <a:p>
            <a:r>
              <a:rPr lang="en-US" altLang="zh-CN" dirty="0">
                <a:latin typeface="Arial" charset="0"/>
                <a:ea typeface="黑体" pitchFamily="2" charset="-122"/>
              </a:rPr>
              <a:t>Hamilton</a:t>
            </a:r>
            <a:r>
              <a:rPr lang="zh-CN" altLang="en-US" dirty="0">
                <a:latin typeface="Arial" charset="0"/>
                <a:ea typeface="黑体" pitchFamily="2" charset="-122"/>
              </a:rPr>
              <a:t>路径问题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给定无向图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，问</a:t>
            </a:r>
            <a:r>
              <a:rPr lang="zh-CN" altLang="en-US" dirty="0">
                <a:latin typeface="+mj-lt"/>
                <a:ea typeface="黑体" pitchFamily="2" charset="-122"/>
              </a:rPr>
              <a:t>是否存在一条路径经过</a:t>
            </a:r>
            <a:r>
              <a:rPr lang="en-US" altLang="zh-CN" dirty="0">
                <a:latin typeface="+mj-lt"/>
                <a:ea typeface="黑体" pitchFamily="2" charset="-122"/>
              </a:rPr>
              <a:t>G</a:t>
            </a:r>
            <a:r>
              <a:rPr lang="zh-CN" altLang="en-US" dirty="0">
                <a:latin typeface="+mj-lt"/>
                <a:ea typeface="黑体" pitchFamily="2" charset="-122"/>
              </a:rPr>
              <a:t>中所有顶点一次且只经过一次？</a:t>
            </a:r>
            <a:endParaRPr lang="en-US" altLang="zh-CN" dirty="0">
              <a:latin typeface="+mj-lt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给定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zh-CN" altLang="en-US" dirty="0">
                <a:latin typeface="Arial" charset="0"/>
                <a:ea typeface="黑体" pitchFamily="2" charset="-122"/>
              </a:rPr>
              <a:t>个顶点的一个排列 </a:t>
            </a:r>
            <a:r>
              <a:rPr lang="en-US" altLang="zh-CN" dirty="0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i1</a:t>
            </a:r>
            <a:r>
              <a:rPr lang="en-US" altLang="zh-CN" dirty="0">
                <a:latin typeface="Arial" charset="0"/>
                <a:ea typeface="黑体" pitchFamily="2" charset="-122"/>
              </a:rPr>
              <a:t>,v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i2</a:t>
            </a:r>
            <a:r>
              <a:rPr lang="en-US" altLang="zh-CN" dirty="0">
                <a:latin typeface="Arial" charset="0"/>
                <a:ea typeface="黑体" pitchFamily="2" charset="-122"/>
              </a:rPr>
              <a:t>, …, v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in</a:t>
            </a:r>
            <a:r>
              <a:rPr lang="zh-CN" altLang="en-US" dirty="0">
                <a:latin typeface="Arial" charset="0"/>
                <a:ea typeface="黑体" pitchFamily="2" charset="-122"/>
              </a:rPr>
              <a:t>，依次判断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 err="1">
                <a:latin typeface="Arial" charset="0"/>
                <a:ea typeface="黑体" pitchFamily="2" charset="-122"/>
              </a:rPr>
              <a:t>ik</a:t>
            </a:r>
            <a:r>
              <a:rPr lang="zh-CN" altLang="en-US" dirty="0">
                <a:latin typeface="Arial" charset="0"/>
                <a:ea typeface="黑体" pitchFamily="2" charset="-122"/>
              </a:rPr>
              <a:t>和</a:t>
            </a:r>
            <a:r>
              <a:rPr lang="en-US" altLang="zh-CN" dirty="0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i(k+1)</a:t>
            </a:r>
            <a:r>
              <a:rPr lang="zh-CN" altLang="en-US" dirty="0">
                <a:latin typeface="Arial" charset="0"/>
                <a:ea typeface="黑体" pitchFamily="2" charset="-122"/>
              </a:rPr>
              <a:t>之间是否存在边，时间复杂度</a:t>
            </a:r>
            <a:r>
              <a:rPr lang="en-US" altLang="zh-CN" dirty="0">
                <a:latin typeface="Arial" charset="0"/>
                <a:ea typeface="黑体" pitchFamily="2" charset="-122"/>
              </a:rPr>
              <a:t>O(n)</a:t>
            </a:r>
            <a:r>
              <a:rPr lang="zh-CN" altLang="en-US" dirty="0">
                <a:latin typeface="Arial" charset="0"/>
                <a:ea typeface="黑体" pitchFamily="2" charset="-122"/>
              </a:rPr>
              <a:t>，即多项式时间可判定这个排列是否是一条路径</a:t>
            </a:r>
            <a:endParaRPr lang="en-US" altLang="zh-CN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9872" y="4173105"/>
            <a:ext cx="2724150" cy="2171700"/>
            <a:chOff x="3419872" y="4173105"/>
            <a:chExt cx="2724150" cy="21717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73105"/>
              <a:ext cx="272415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147" y="4257092"/>
              <a:ext cx="2105025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46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最优化问题可与一个判定问题对应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最优化问题：给定一个图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，寻找 最大团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判定问题：给定一个图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和常数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有没有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团？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如何对应</a:t>
            </a:r>
            <a:r>
              <a:rPr lang="en-US" altLang="zh-CN" dirty="0">
                <a:latin typeface="Arial" charset="0"/>
                <a:ea typeface="黑体" pitchFamily="2" charset="-122"/>
              </a:rPr>
              <a:t>?</a:t>
            </a: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若判定问题多项式时间可解，则可采用二分搜索策略找到最优的 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反之，若已求解最优化问题，就已求解判定问题</a:t>
            </a:r>
            <a:endParaRPr lang="en-US" altLang="zh-CN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6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93059"/>
          </a:xfrm>
        </p:spPr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>
                <a:latin typeface="Arial" charset="0"/>
                <a:ea typeface="黑体" pitchFamily="2" charset="-122"/>
              </a:rPr>
              <a:t>是一个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完全问题，则有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zh-CN" dirty="0"/>
              <a:t>∈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>
                <a:latin typeface="Arial" charset="0"/>
                <a:ea typeface="黑体" pitchFamily="2" charset="-122"/>
              </a:rPr>
              <a:t>多项式时间可验证解是否正确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zh-CN" altLang="en-US" dirty="0">
                <a:latin typeface="Arial" charset="0"/>
                <a:ea typeface="黑体" pitchFamily="2" charset="-122"/>
              </a:rPr>
              <a:t>且</a:t>
            </a:r>
            <a:r>
              <a:rPr lang="en-US" altLang="zh-CN" dirty="0">
                <a:sym typeface="Symbol"/>
              </a:rPr>
              <a:t> </a:t>
            </a:r>
            <a:r>
              <a:rPr lang="en-US" altLang="zh-CN" dirty="0">
                <a:latin typeface="Arial" charset="0"/>
                <a:ea typeface="黑体" pitchFamily="2" charset="-122"/>
              </a:rPr>
              <a:t>B</a:t>
            </a:r>
            <a:r>
              <a:rPr lang="zh-CN" altLang="zh-CN" dirty="0"/>
              <a:t>∈</a:t>
            </a:r>
            <a:r>
              <a:rPr lang="en-US" altLang="zh-CN" dirty="0">
                <a:latin typeface="Arial" charset="0"/>
                <a:ea typeface="黑体" pitchFamily="2" charset="-122"/>
              </a:rPr>
              <a:t>NP,B</a:t>
            </a:r>
            <a:r>
              <a:rPr lang="zh-CN" altLang="zh-CN" dirty="0"/>
              <a:t> ≤</a:t>
            </a:r>
            <a:r>
              <a:rPr lang="en-US" altLang="zh-CN" baseline="-25000" dirty="0"/>
              <a:t>p </a:t>
            </a: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</a:p>
          <a:p>
            <a:pPr marL="1200150" lvl="2" indent="-342900">
              <a:buSzPct val="55000"/>
            </a:pPr>
            <a:r>
              <a:rPr lang="zh-CN" altLang="en-US" dirty="0">
                <a:latin typeface="Arial" charset="0"/>
                <a:ea typeface="黑体" pitchFamily="2" charset="-122"/>
              </a:rPr>
              <a:t>任意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>
                <a:latin typeface="Arial" charset="0"/>
                <a:ea typeface="黑体" pitchFamily="2" charset="-122"/>
              </a:rPr>
              <a:t>B</a:t>
            </a:r>
            <a:r>
              <a:rPr lang="zh-CN" altLang="en-US" dirty="0">
                <a:latin typeface="Arial" charset="0"/>
                <a:ea typeface="黑体" pitchFamily="2" charset="-122"/>
              </a:rPr>
              <a:t>都可多项式时间归约到</a:t>
            </a: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</a:p>
          <a:p>
            <a:pPr marL="1200150" lvl="2" indent="-342900">
              <a:buSzPct val="55000"/>
            </a:pPr>
            <a:r>
              <a:rPr lang="zh-CN" altLang="en-US" dirty="0">
                <a:latin typeface="Arial" charset="0"/>
                <a:ea typeface="黑体" pitchFamily="2" charset="-122"/>
              </a:rPr>
              <a:t>构造一个多项式时间对应关系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86005" y="5049180"/>
            <a:ext cx="2578484" cy="1622199"/>
            <a:chOff x="5652120" y="4617132"/>
            <a:chExt cx="3096344" cy="1656184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5652120" y="4617132"/>
              <a:ext cx="3096344" cy="1656184"/>
            </a:xfrm>
            <a:prstGeom prst="round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2601" y="4757840"/>
              <a:ext cx="97013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5890082" y="5172909"/>
              <a:ext cx="1162230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7290290" y="5229200"/>
              <a:ext cx="1458174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完全</a:t>
              </a:r>
              <a:endParaRPr lang="en-US" altLang="zh-CN" b="1" dirty="0">
                <a:solidFill>
                  <a:srgbClr val="000099"/>
                </a:solidFill>
                <a:ea typeface="黑体" pitchFamily="49" charset="-122"/>
              </a:endParaRPr>
            </a:p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5716" y="5390274"/>
            <a:ext cx="345638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P≠NP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否还不知道，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现在普遍认为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P≠NP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26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zh-CN" altLang="en-US" dirty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293059"/>
          </a:xfrm>
        </p:spPr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引入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完全性的意义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/>
              <a:t>若</a:t>
            </a:r>
            <a:r>
              <a:rPr lang="zh-CN" altLang="zh-CN" dirty="0"/>
              <a:t>某个</a:t>
            </a:r>
            <a:r>
              <a:rPr lang="en-US" altLang="zh-CN" dirty="0"/>
              <a:t>NP</a:t>
            </a:r>
            <a:r>
              <a:rPr lang="zh-CN" altLang="en-US" dirty="0"/>
              <a:t>完全</a:t>
            </a:r>
            <a:r>
              <a:rPr lang="zh-CN" altLang="zh-CN" dirty="0"/>
              <a:t>问题多项式时间</a:t>
            </a:r>
            <a:r>
              <a:rPr lang="zh-CN" altLang="en-US" dirty="0"/>
              <a:t>可</a:t>
            </a:r>
            <a:r>
              <a:rPr lang="zh-CN" altLang="zh-CN" dirty="0"/>
              <a:t>解，则所有</a:t>
            </a:r>
            <a:r>
              <a:rPr lang="en-US" altLang="zh-CN" dirty="0"/>
              <a:t>NP</a:t>
            </a:r>
            <a:r>
              <a:rPr lang="zh-CN" altLang="zh-CN" dirty="0"/>
              <a:t>问题均可多项式时间求解，从而有</a:t>
            </a:r>
            <a:r>
              <a:rPr lang="en-US" altLang="zh-CN" dirty="0"/>
              <a:t>P=NP</a:t>
            </a:r>
            <a:endParaRPr lang="zh-CN" altLang="zh-CN" dirty="0"/>
          </a:p>
          <a:p>
            <a:pPr lvl="1"/>
            <a:r>
              <a:rPr lang="zh-CN" altLang="en-US" dirty="0"/>
              <a:t>若</a:t>
            </a:r>
            <a:r>
              <a:rPr lang="zh-CN" altLang="zh-CN" dirty="0"/>
              <a:t>能证明某个</a:t>
            </a:r>
            <a:r>
              <a:rPr lang="en-US" altLang="zh-CN" dirty="0"/>
              <a:t>NP</a:t>
            </a:r>
            <a:r>
              <a:rPr lang="zh-CN" altLang="zh-CN" dirty="0"/>
              <a:t>问题不存在多项式时间求解算法</a:t>
            </a:r>
            <a:r>
              <a:rPr lang="en-US" altLang="zh-CN" dirty="0"/>
              <a:t>  (</a:t>
            </a:r>
            <a:r>
              <a:rPr lang="zh-CN" altLang="zh-CN" dirty="0"/>
              <a:t>即</a:t>
            </a:r>
            <a:r>
              <a:rPr lang="en-US" altLang="zh-CN" dirty="0"/>
              <a:t>P</a:t>
            </a:r>
            <a:r>
              <a:rPr lang="zh-CN" altLang="zh-CN" dirty="0"/>
              <a:t>≠</a:t>
            </a:r>
            <a:r>
              <a:rPr lang="en-US" altLang="zh-CN" dirty="0"/>
              <a:t>NP), </a:t>
            </a:r>
            <a:r>
              <a:rPr lang="zh-CN" altLang="zh-CN" dirty="0"/>
              <a:t>则所有</a:t>
            </a:r>
            <a:r>
              <a:rPr lang="en-US" altLang="zh-CN" dirty="0"/>
              <a:t>NP</a:t>
            </a:r>
            <a:r>
              <a:rPr lang="zh-CN" altLang="en-US" dirty="0"/>
              <a:t>完全</a:t>
            </a:r>
            <a:r>
              <a:rPr lang="zh-CN" altLang="zh-CN" dirty="0"/>
              <a:t>问题都不存在多项式时间求解算法，即有</a:t>
            </a:r>
            <a:r>
              <a:rPr lang="en-US" altLang="zh-CN" dirty="0"/>
              <a:t>NP</a:t>
            </a:r>
            <a:r>
              <a:rPr lang="zh-CN" altLang="en-US" dirty="0"/>
              <a:t>完全</a:t>
            </a:r>
            <a:r>
              <a:rPr lang="zh-CN" altLang="zh-CN" dirty="0"/>
              <a:t>∩</a:t>
            </a:r>
            <a:r>
              <a:rPr lang="en-US" altLang="zh-CN" dirty="0"/>
              <a:t>P=</a:t>
            </a:r>
            <a:r>
              <a:rPr lang="en-US" altLang="zh-CN" dirty="0">
                <a:sym typeface="Symbol"/>
              </a:rPr>
              <a:t></a:t>
            </a:r>
            <a:r>
              <a:rPr lang="zh-CN" altLang="zh-CN" dirty="0"/>
              <a:t>。</a:t>
            </a:r>
          </a:p>
          <a:p>
            <a:pPr lvl="1"/>
            <a:r>
              <a:rPr lang="zh-CN" altLang="zh-CN" dirty="0"/>
              <a:t>∴</a:t>
            </a:r>
            <a:r>
              <a:rPr lang="en-US" altLang="zh-CN" dirty="0"/>
              <a:t>NP</a:t>
            </a:r>
            <a:r>
              <a:rPr lang="zh-CN" altLang="en-US" dirty="0"/>
              <a:t>完全</a:t>
            </a:r>
            <a:r>
              <a:rPr lang="zh-CN" altLang="zh-CN" dirty="0"/>
              <a:t>问题是</a:t>
            </a:r>
            <a:r>
              <a:rPr lang="en-US" altLang="zh-CN" dirty="0"/>
              <a:t>NP</a:t>
            </a:r>
            <a:r>
              <a:rPr lang="zh-CN" altLang="zh-CN" dirty="0"/>
              <a:t>问题中</a:t>
            </a:r>
            <a:r>
              <a:rPr lang="en-US" altLang="zh-CN" dirty="0"/>
              <a:t>””</a:t>
            </a:r>
            <a:r>
              <a:rPr lang="zh-CN" altLang="zh-CN" dirty="0"/>
              <a:t>最难的”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 dirty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86005" y="5049180"/>
            <a:ext cx="2578484" cy="1622199"/>
            <a:chOff x="5652120" y="4617132"/>
            <a:chExt cx="3096344" cy="165618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5652120" y="4617132"/>
              <a:ext cx="3096344" cy="1656184"/>
            </a:xfrm>
            <a:prstGeom prst="round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2601" y="4757840"/>
              <a:ext cx="97013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890082" y="5172909"/>
              <a:ext cx="1162230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290290" y="5229200"/>
              <a:ext cx="1458174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完全</a:t>
              </a:r>
              <a:endParaRPr lang="en-US" altLang="zh-CN" b="1" dirty="0">
                <a:solidFill>
                  <a:srgbClr val="000099"/>
                </a:solidFill>
                <a:ea typeface="黑体" pitchFamily="49" charset="-122"/>
              </a:endParaRPr>
            </a:p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15716" y="5390274"/>
            <a:ext cx="345638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P≠NP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否还不知道，</a:t>
            </a:r>
            <a:endParaRPr lang="en-US" altLang="zh-CN" sz="2800" b="1" dirty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现在普遍认为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P≠NP</a:t>
            </a:r>
            <a:endParaRPr lang="zh-CN" altLang="en-US" sz="2800" b="1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8127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8100">
          <a:solidFill>
            <a:srgbClr val="FF0000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ln w="254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15734</TotalTime>
  <Words>3817</Words>
  <Application>Microsoft Office PowerPoint</Application>
  <PresentationFormat>全屏显示(4:3)</PresentationFormat>
  <Paragraphs>397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仿宋_GB2312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NP完全问题</vt:lpstr>
      <vt:lpstr>本章内容</vt:lpstr>
      <vt:lpstr>NP问题</vt:lpstr>
      <vt:lpstr>NP问题</vt:lpstr>
      <vt:lpstr>NP问题</vt:lpstr>
      <vt:lpstr>NP问题</vt:lpstr>
      <vt:lpstr>NP问题</vt:lpstr>
      <vt:lpstr>NP完全问题</vt:lpstr>
      <vt:lpstr>NP完全问题</vt:lpstr>
      <vt:lpstr>NP完全问题证明</vt:lpstr>
      <vt:lpstr>第一个NP完全问题</vt:lpstr>
      <vt:lpstr>第一个NP完全问题</vt:lpstr>
      <vt:lpstr>3CNF-SAT问题是NP完全问题</vt:lpstr>
      <vt:lpstr>3CNF-SAT问题是NP完全问题</vt:lpstr>
      <vt:lpstr>3CNF-SAT问题是NP完全问题</vt:lpstr>
      <vt:lpstr>3CNF-SAT问题是NP完全问题</vt:lpstr>
      <vt:lpstr>NP完全问题证明</vt:lpstr>
      <vt:lpstr>k团问题是NP完全问题</vt:lpstr>
      <vt:lpstr>k团问题是NP完全问题</vt:lpstr>
      <vt:lpstr>k团问题是NP完全问题</vt:lpstr>
      <vt:lpstr>k团问题是NP完全问题</vt:lpstr>
      <vt:lpstr>顶点覆盖问题是NP完全问题</vt:lpstr>
      <vt:lpstr>顶点覆盖问题是NP完全问题</vt:lpstr>
      <vt:lpstr>顶点覆盖问题是NP完全问题</vt:lpstr>
      <vt:lpstr>顶点覆盖问题是NP完全问题</vt:lpstr>
      <vt:lpstr>子集和问题是NP完全问题</vt:lpstr>
      <vt:lpstr>子集和问题是NP完全问题</vt:lpstr>
      <vt:lpstr>子集和问题是NP完全问题</vt:lpstr>
      <vt:lpstr>子集和问题是NP完全问题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杨 雅君</cp:lastModifiedBy>
  <cp:revision>1935</cp:revision>
  <cp:lastPrinted>1601-01-01T00:00:00Z</cp:lastPrinted>
  <dcterms:created xsi:type="dcterms:W3CDTF">2009-06-26T00:04:30Z</dcterms:created>
  <dcterms:modified xsi:type="dcterms:W3CDTF">2021-10-29T00:10:50Z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