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sldIdLst>
    <p:sldId id="313" r:id="rId3"/>
    <p:sldId id="361" r:id="rId5"/>
    <p:sldId id="381" r:id="rId6"/>
    <p:sldId id="323" r:id="rId7"/>
    <p:sldId id="333" r:id="rId8"/>
    <p:sldId id="342" r:id="rId9"/>
    <p:sldId id="343" r:id="rId10"/>
    <p:sldId id="360" r:id="rId11"/>
    <p:sldId id="344" r:id="rId12"/>
    <p:sldId id="327" r:id="rId13"/>
    <p:sldId id="328" r:id="rId14"/>
    <p:sldId id="329" r:id="rId15"/>
    <p:sldId id="345" r:id="rId16"/>
    <p:sldId id="330" r:id="rId17"/>
    <p:sldId id="353" r:id="rId18"/>
    <p:sldId id="357" r:id="rId19"/>
    <p:sldId id="358" r:id="rId20"/>
    <p:sldId id="359" r:id="rId21"/>
    <p:sldId id="331" r:id="rId22"/>
    <p:sldId id="362" r:id="rId23"/>
    <p:sldId id="288"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83415" autoAdjust="0"/>
  </p:normalViewPr>
  <p:slideViewPr>
    <p:cSldViewPr snapToGrid="0">
      <p:cViewPr varScale="1">
        <p:scale>
          <a:sx n="73" d="100"/>
          <a:sy n="73" d="100"/>
        </p:scale>
        <p:origin x="1723" y="58"/>
      </p:cViewPr>
      <p:guideLst>
        <p:guide orient="horz" pos="2218"/>
        <p:guide pos="28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227ED-6E44-4705-B939-EECE9AF1796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E195FE-DF9C-4F1E-95F1-54AE439618D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Good morning, everyone. I'm Hao Fu from Tianjin University. Today my topic is GLP4NN, which is a light-weight parallelization framework for deep neural networks on modern GPUs.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To manage the CUDA streams created for concurrent kernel execution, a common approach is to make use of multiple CPU threads, which is assinged with a default CUDA stream by default. But this may consume many thread resources. So we tend to design a pool-style stream manager for concurrent kernel execution. A default stream per device is also included to do synchronization operations.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As we aim at designing a light-weight parallelization framework, we also present the overhead analysis for this framework. It can be divided into the time analysis and space analysis. For the time analysis, it mainly includes the profiling time, kernel analysis time and scheduling time. In the current impelmentation, we adopted a simple round-robin scheduling algorithm, so the scheduling time can be safely ignored in this paper. For the space analysis, there are three kinds of memory allocated. But all of them are located in the host memory, they can be safely released after the kernel analysis.</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To validate the perfomance of the proposed framework, we have conducted several experiments on it. The experiment setup is shown as follows. Three different GPUs from NVIDIA are adopted and we provide an implementation based on the Caffe framework, which is one of the popular framework in computer vision. We train four neural network models on the MNIST, CIFAR-10 and ImangeNet 2012 datasets. The overall performance can be seen as follows.</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Fig. 7 is speedup results of the four models on GPUs. There are 59 convolution layers in GoogLeNet mdoel and we only select 6 out of them for clarity. It can be seen that with GLP4NN, we can obtain a speedup ratio up to near 3.5. And Fig. 8 shows the output on the number of concurrent kernels of the proposed analytical model. We can see that it is more easy to get a high number of kernels to run concurrently on new-generation GPUs.</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In Fig. 7, we also find that the proposed framework may obtain a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During the past years, the computation capability of GPUs has been improved a lot, and most modern GPUs are designed with the support of concurrent kernel execution.</a:t>
            </a:r>
            <a:endParaRPr lang="en-US"/>
          </a:p>
          <a:p>
            <a:endParaRPr lang="en-US"/>
          </a:p>
          <a:p>
            <a:r>
              <a:rPr lang="en-US"/>
              <a:t>Matrix-matrix or matrix-vector operations are the basic component in most deep neural network applications, but the computation workload of a single operation cannot fully utilize the GPU resources, which may lead to resource underutilization and introduce new spaces for further accelerations by utilizing emerging hardware features.</a:t>
            </a:r>
            <a:endParaRPr lang="en-US"/>
          </a:p>
          <a:p>
            <a:endParaRPr lang="en-US"/>
          </a:p>
          <a:p>
            <a:r>
              <a:rPr lang="en-US"/>
              <a:t>In order to find out whether concurrent kernel execution can help accelerate the computation of a DNN models, we conduct several experiments by utilizing different streams. From the left figure, we can see that the computation of training a neural network can be accelerated by utilizing multiple streams. And the right figure shows that the computation of kernels from a single convolution layer can be ovelapped with two streams and can be completed in a shorter time.</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Now we have seen that concurrent streams can be used to accelerate the computation of a neural network. Next, we try to figure out that whether a best speedup can be found with a fixed number of streams for a specific convolutional layer. This figure shows that the optimal number of CUDA streams based on the runtime for convolution layers from CaffeNet model may differ from device to device. Although we can just exploit all available CUDA streams supported by a specific device, it may have several disadvantages. First, we cannot get more performance improvement with more CUDA streams, on the contrary, it may incur a small performance degradation. Second, it may consume too many GPU stream resources. Third, the maximum number of streams supported by GPUs also varies from device to device.</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Hence, the main objective of our work is to design a convergence-invariant and network-agnostic light-weight parallelization framework for DNNs on modern GPUs. It should figure out a propoer number of concurrent kernels based on kernel execution configurations and the device property. And it should avoid occupying too many CPU resources and GPU stream resources.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There are three challenges to be addressed. The first one is how to collect kernel execution configurations on-the-fly. Traditional profiling tools like nvprof and Visual Profiler work in an offline manner, and a sample execution is often required. The second one is how to determine the number of concurrent kernels on a specific devie. It should be adjusted according to workloads and GPU devices. The last one is how to guarantee the convergence property of neural networks. Since a parameter tuning process is always conducted to ensure appropriate convergence property, and it is important to retain the effect of this process.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Various works have been done to accelerate the computation of neural networks on GPUs. For example, many frameworks were released for DL applications. But to our knowledge, most of them mainly focus on the usability and scalability. And the performance on a single GPU is largely overlooked. There are some other optimizations on reducing arithmetic complexity in convolution layers and memory accesses. The work published on PPoPP 2016 conference is the most similar work to ours. But it tend to exploit multi-thread technique to accelerate the training of DNNs, in which the number of threads must be determined by users.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In this paper, we present a light-weight parallelization framework called GLP4NN. It consists of four components. The kernel analyzer is responsible for analyzing kernel configurations collected and calculate the number of concurrent kernels based on the device property. And the runtime scheduler is designed to handle kernel launching. To gather kernel execution configuraitons on the fly and manages the concurrent CUDA streams, we develop a light-weight resource tracker and a pool-style stream manager in this framework.</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In the kernel analyzer, we propose an analytical model to get the proper </a:t>
            </a:r>
            <a:r>
              <a:rPr lang="en-US" dirty="0" err="1"/>
              <a:t>numbrer</a:t>
            </a:r>
            <a:r>
              <a:rPr lang="en-US" dirty="0"/>
              <a:t> of concurrent kernels by maximizing the occupancy ratio of a GPU device. While considering kernel execution configurations, some kinds of resources are more important than others, so we </a:t>
            </a:r>
            <a:r>
              <a:rPr lang="en-US" dirty="0" err="1"/>
              <a:t>categorized</a:t>
            </a:r>
            <a:r>
              <a:rPr lang="en-US" dirty="0"/>
              <a:t> them into soft constraints and hard constraints. And in this paper, we only consider the hard constraints</a:t>
            </a:r>
            <a:r>
              <a:rPr lang="en-US" dirty="0" smtClean="0"/>
              <a:t>.</a:t>
            </a:r>
            <a:endParaRPr lang="en-US" dirty="0" smtClean="0"/>
          </a:p>
          <a:p>
            <a:endParaRPr lang="en-US" dirty="0" smtClean="0"/>
          </a:p>
          <a:p>
            <a:r>
              <a:rPr lang="en-US" sz="1200" dirty="0" smtClean="0">
                <a:latin typeface="+mn-ea"/>
              </a:rPr>
              <a:t>which is defined as the ratio of active warps on a SM to the maximum number of active warps supported by a SM</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The resource tracker is design for collecting kernel configurations and preprocessing these information. To avoid the collection of trivial kernel runtime information, we design a compact kernel profiler based on the CUPTI library and only call this profiler once for a neural network mdoel on a specific device. Typical configurations after preprocessing can be found in this figure.</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ctrTitle"/>
          </p:nvPr>
        </p:nvSpPr>
        <p:spPr>
          <a:xfrm>
            <a:off x="685800" y="2690622"/>
            <a:ext cx="7772400" cy="1501207"/>
          </a:xfrm>
          <a:effectLst>
            <a:outerShdw blurRad="50800" dist="38100" dir="5400000" algn="t" rotWithShape="0">
              <a:prstClr val="black">
                <a:alpha val="40000"/>
              </a:prstClr>
            </a:outerShdw>
          </a:effectLst>
        </p:spPr>
        <p:txBody>
          <a:bodyPr anchor="ctr">
            <a:normAutofit/>
          </a:bodyPr>
          <a:lstStyle>
            <a:lvl1pPr algn="ctr">
              <a:defRPr sz="3600" b="1" baseline="0">
                <a:solidFill>
                  <a:schemeClr val="bg2">
                    <a:lumMod val="25000"/>
                  </a:schemeClr>
                </a:solidFill>
              </a:defRPr>
            </a:lvl1pPr>
          </a:lstStyle>
          <a:p>
            <a:endParaRPr lang="en-US" dirty="0"/>
          </a:p>
        </p:txBody>
      </p:sp>
      <p:sp>
        <p:nvSpPr>
          <p:cNvPr id="3" name="Subtitle 2"/>
          <p:cNvSpPr>
            <a:spLocks noGrp="1"/>
          </p:cNvSpPr>
          <p:nvPr>
            <p:ph type="subTitle" idx="1"/>
          </p:nvPr>
        </p:nvSpPr>
        <p:spPr>
          <a:xfrm>
            <a:off x="3033688" y="4633489"/>
            <a:ext cx="2904744" cy="823658"/>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102178" y="277586"/>
            <a:ext cx="7413171" cy="963385"/>
          </a:xfrm>
          <a:effectLst>
            <a:outerShdw blurRad="50800" dist="38100" dir="5400000" algn="t" rotWithShape="0">
              <a:prstClr val="black">
                <a:alpha val="40000"/>
              </a:prstClr>
            </a:outerShdw>
          </a:effectLst>
        </p:spPr>
        <p:txBody>
          <a:bodyPr vert="horz" lIns="91440" tIns="45720" rIns="91440" bIns="45720" rtlCol="0" anchor="b">
            <a:normAutofit/>
          </a:bodyPr>
          <a:lstStyle>
            <a:lvl1pPr>
              <a:defRPr lang="en-US" sz="3600" b="1" baseline="0" dirty="0">
                <a:solidFill>
                  <a:schemeClr val="bg2">
                    <a:lumMod val="25000"/>
                  </a:schemeClr>
                </a:solidFill>
              </a:defRPr>
            </a:lvl1pPr>
          </a:lstStyle>
          <a:p>
            <a:pPr lvl="0" algn="ctr"/>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412421"/>
            <a:ext cx="7886700" cy="4764542"/>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r>
              <a:rPr lang="zh-CN" altLang="en-US" smtClean="0"/>
              <a:t>Aug. 15, 2018</a:t>
            </a:r>
            <a:endParaRPr lang="zh-CN" altLang="en-US"/>
          </a:p>
        </p:txBody>
      </p:sp>
      <p:sp>
        <p:nvSpPr>
          <p:cNvPr id="5" name="Footer Placeholder 4"/>
          <p:cNvSpPr>
            <a:spLocks noGrp="1"/>
          </p:cNvSpPr>
          <p:nvPr>
            <p:ph type="ftr" sz="quarter" idx="11"/>
          </p:nvPr>
        </p:nvSpPr>
        <p:spPr/>
        <p:txBody>
          <a:bodyPr/>
          <a:lstStyle/>
          <a:p>
            <a:r>
              <a:rPr lang="zh-CN" altLang="en-US"/>
              <a:t>ICPP 2018    Eugene, Oregon, USA</a:t>
            </a:r>
            <a:endParaRPr lang="zh-CN" altLang="en-US"/>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effectLst>
            <a:outerShdw blurRad="50800" dist="38100" dir="5400000" algn="t" rotWithShape="0">
              <a:prstClr val="black">
                <a:alpha val="40000"/>
              </a:prstClr>
            </a:outerShdw>
          </a:effectLst>
        </p:spPr>
        <p:txBody>
          <a:bodyPr vert="eaVert" lIns="91440" tIns="45720" rIns="91440" bIns="45720" rtlCol="0" anchor="t">
            <a:normAutofit/>
          </a:bodyPr>
          <a:lstStyle>
            <a:lvl1pPr>
              <a:defRPr lang="en-US" sz="3600" b="1" baseline="0" dirty="0">
                <a:solidFill>
                  <a:schemeClr val="bg2">
                    <a:lumMod val="25000"/>
                  </a:schemeClr>
                </a:solidFill>
              </a:defRPr>
            </a:lvl1pPr>
          </a:lstStyle>
          <a:p>
            <a:pPr lvl="0" algn="ctr"/>
            <a:r>
              <a:rPr lang="zh-CN" altLang="en-US" dirty="0" smtClean="0"/>
              <a:t>单击此处编辑母版标题样式</a:t>
            </a:r>
            <a:endParaRPr lang="en-US" dirty="0"/>
          </a:p>
        </p:txBody>
      </p:sp>
      <p:sp>
        <p:nvSpPr>
          <p:cNvPr id="3" name="Vertical Text Placeholder 2"/>
          <p:cNvSpPr>
            <a:spLocks noGrp="1"/>
          </p:cNvSpPr>
          <p:nvPr>
            <p:ph type="body" orient="vert" idx="1"/>
          </p:nvPr>
        </p:nvSpPr>
        <p:spPr>
          <a:xfrm>
            <a:off x="1102179" y="365125"/>
            <a:ext cx="5327196"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a:xfrm>
            <a:off x="1102179" y="6356351"/>
            <a:ext cx="1926771" cy="365125"/>
          </a:xfrm>
        </p:spPr>
        <p:txBody>
          <a:bodyPr/>
          <a:lstStyle/>
          <a:p>
            <a:r>
              <a:rPr lang="zh-CN" altLang="en-US" smtClean="0"/>
              <a:t>Aug. 15, 2018</a:t>
            </a:r>
            <a:endParaRPr lang="zh-CN" altLang="en-US" dirty="0"/>
          </a:p>
        </p:txBody>
      </p:sp>
      <p:sp>
        <p:nvSpPr>
          <p:cNvPr id="5" name="Footer Placeholder 4"/>
          <p:cNvSpPr>
            <a:spLocks noGrp="1"/>
          </p:cNvSpPr>
          <p:nvPr>
            <p:ph type="ftr" sz="quarter" idx="11"/>
          </p:nvPr>
        </p:nvSpPr>
        <p:spPr>
          <a:xfrm>
            <a:off x="3208564" y="6356351"/>
            <a:ext cx="3077936" cy="365125"/>
          </a:xfrm>
        </p:spPr>
        <p:txBody>
          <a:bodyPr/>
          <a:lstStyle/>
          <a:p>
            <a:r>
              <a:rPr lang="zh-CN" altLang="en-US" dirty="0"/>
              <a:t>ICPP 2018    Eugene, Oregon, USA</a:t>
            </a:r>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p:nvPr>
        </p:nvSpPr>
        <p:spPr>
          <a:xfrm>
            <a:off x="1229729" y="174644"/>
            <a:ext cx="7298871" cy="938893"/>
          </a:xfrm>
          <a:effectLst>
            <a:outerShdw blurRad="50800" dist="38100" dir="5400000" algn="t" rotWithShape="0">
              <a:prstClr val="black">
                <a:alpha val="40000"/>
              </a:prstClr>
            </a:outerShdw>
          </a:effectLst>
        </p:spPr>
        <p:txBody>
          <a:bodyPr vert="horz" lIns="91440" tIns="45720" rIns="91440" bIns="45720" rtlCol="0" anchor="ctr">
            <a:normAutofit/>
          </a:bodyPr>
          <a:lstStyle>
            <a:lvl1pPr>
              <a:defRPr lang="en-US" sz="3600" b="1" baseline="0" dirty="0">
                <a:solidFill>
                  <a:schemeClr val="bg2">
                    <a:lumMod val="25000"/>
                  </a:schemeClr>
                </a:solidFill>
              </a:defRPr>
            </a:lvl1pPr>
          </a:lstStyle>
          <a:p>
            <a:pPr lvl="0" algn="ctr"/>
            <a:r>
              <a:rPr lang="zh-CN" altLang="en-US" dirty="0" smtClean="0"/>
              <a:t>单击此处编辑母版标题样式</a:t>
            </a:r>
            <a:endParaRPr lang="en-US" dirty="0"/>
          </a:p>
        </p:txBody>
      </p:sp>
      <p:sp>
        <p:nvSpPr>
          <p:cNvPr id="3" name="Content Placeholder 2"/>
          <p:cNvSpPr>
            <a:spLocks noGrp="1"/>
          </p:cNvSpPr>
          <p:nvPr>
            <p:ph idx="1"/>
          </p:nvPr>
        </p:nvSpPr>
        <p:spPr>
          <a:xfrm>
            <a:off x="628650" y="1563757"/>
            <a:ext cx="7886700" cy="4613206"/>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a:xfrm>
            <a:off x="72059" y="6479194"/>
            <a:ext cx="2057400" cy="365125"/>
          </a:xfrm>
        </p:spPr>
        <p:txBody>
          <a:bodyPr/>
          <a:lstStyle>
            <a:lvl1pPr>
              <a:defRPr sz="1600">
                <a:solidFill>
                  <a:schemeClr val="tx1"/>
                </a:solidFill>
              </a:defRPr>
            </a:lvl1pPr>
          </a:lstStyle>
          <a:p>
            <a:r>
              <a:rPr lang="zh-CN" altLang="en-US" smtClean="0"/>
              <a:t>Aug. 15, 2018</a:t>
            </a:r>
            <a:endParaRPr lang="zh-CN" altLang="en-US" dirty="0"/>
          </a:p>
        </p:txBody>
      </p:sp>
      <p:sp>
        <p:nvSpPr>
          <p:cNvPr id="5" name="Footer Placeholder 4"/>
          <p:cNvSpPr>
            <a:spLocks noGrp="1"/>
          </p:cNvSpPr>
          <p:nvPr>
            <p:ph type="ftr" sz="quarter" idx="11"/>
          </p:nvPr>
        </p:nvSpPr>
        <p:spPr>
          <a:xfrm>
            <a:off x="2488792" y="6478642"/>
            <a:ext cx="4166974" cy="365125"/>
          </a:xfrm>
        </p:spPr>
        <p:txBody>
          <a:bodyPr/>
          <a:lstStyle>
            <a:lvl1pPr>
              <a:defRPr sz="1600">
                <a:solidFill>
                  <a:schemeClr val="tx1"/>
                </a:solidFill>
              </a:defRPr>
            </a:lvl1pPr>
          </a:lstStyle>
          <a:p>
            <a:r>
              <a:rPr lang="zh-CN" altLang="en-US" dirty="0"/>
              <a:t>ICPP 2018    Eugene, Oregon, USA</a:t>
            </a:r>
            <a:endParaRPr lang="zh-CN" altLang="en-US" dirty="0"/>
          </a:p>
        </p:txBody>
      </p:sp>
      <p:sp>
        <p:nvSpPr>
          <p:cNvPr id="6" name="Slide Number Placeholder 5"/>
          <p:cNvSpPr>
            <a:spLocks noGrp="1"/>
          </p:cNvSpPr>
          <p:nvPr>
            <p:ph type="sldNum" sz="quarter" idx="12"/>
          </p:nvPr>
        </p:nvSpPr>
        <p:spPr>
          <a:xfrm>
            <a:off x="6988030" y="6478877"/>
            <a:ext cx="2057400" cy="365125"/>
          </a:xfrm>
        </p:spPr>
        <p:txBody>
          <a:bodyPr/>
          <a:lstStyle>
            <a:lvl1pPr>
              <a:defRPr sz="1600">
                <a:solidFill>
                  <a:schemeClr val="tx1"/>
                </a:solidFill>
              </a:defRPr>
            </a:lvl1pPr>
          </a:lstStyle>
          <a:p>
            <a:fld id="{69A57555-43D7-4363-AFB1-40EB9C317935}"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effectLst>
            <a:outerShdw blurRad="50800" dist="38100" dir="5400000" algn="t" rotWithShape="0">
              <a:prstClr val="black">
                <a:alpha val="40000"/>
              </a:prstClr>
            </a:outerShdw>
          </a:effectLst>
        </p:spPr>
        <p:txBody>
          <a:bodyPr vert="horz" lIns="91440" tIns="45720" rIns="91440" bIns="45720" rtlCol="0" anchor="b">
            <a:normAutofit/>
          </a:bodyPr>
          <a:lstStyle>
            <a:lvl1pPr>
              <a:defRPr lang="en-US" sz="3600" b="1" baseline="0" dirty="0">
                <a:solidFill>
                  <a:schemeClr val="bg2">
                    <a:lumMod val="25000"/>
                  </a:schemeClr>
                </a:solidFill>
              </a:defRPr>
            </a:lvl1pPr>
          </a:lstStyle>
          <a:p>
            <a:pPr lvl="0" algn="ctr"/>
            <a:r>
              <a:rPr lang="zh-CN" altLang="en-US" dirty="0"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Date Placeholder 3"/>
          <p:cNvSpPr>
            <a:spLocks noGrp="1"/>
          </p:cNvSpPr>
          <p:nvPr>
            <p:ph type="dt" sz="half" idx="10"/>
          </p:nvPr>
        </p:nvSpPr>
        <p:spPr/>
        <p:txBody>
          <a:bodyPr/>
          <a:lstStyle/>
          <a:p>
            <a:r>
              <a:rPr lang="zh-CN" altLang="en-US" smtClean="0"/>
              <a:t>Aug. 15, 2018</a:t>
            </a:r>
            <a:endParaRPr lang="zh-CN" altLang="en-US"/>
          </a:p>
        </p:txBody>
      </p:sp>
      <p:sp>
        <p:nvSpPr>
          <p:cNvPr id="5" name="Footer Placeholder 4"/>
          <p:cNvSpPr>
            <a:spLocks noGrp="1"/>
          </p:cNvSpPr>
          <p:nvPr>
            <p:ph type="ftr" sz="quarter" idx="11"/>
          </p:nvPr>
        </p:nvSpPr>
        <p:spPr/>
        <p:txBody>
          <a:bodyPr/>
          <a:lstStyle/>
          <a:p>
            <a:r>
              <a:rPr lang="zh-CN" altLang="en-US"/>
              <a:t>ICPP 2018    Eugene, Oregon, USA</a:t>
            </a:r>
            <a:endParaRPr lang="zh-CN" altLang="en-US"/>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191986" y="285750"/>
            <a:ext cx="7323364" cy="955221"/>
          </a:xfrm>
          <a:effectLst>
            <a:outerShdw blurRad="50800" dist="38100" dir="5400000" algn="t" rotWithShape="0">
              <a:prstClr val="black">
                <a:alpha val="40000"/>
              </a:prstClr>
            </a:outerShdw>
          </a:effectLst>
        </p:spPr>
        <p:txBody>
          <a:bodyPr vert="horz" lIns="91440" tIns="45720" rIns="91440" bIns="45720" rtlCol="0" anchor="b">
            <a:normAutofit/>
          </a:bodyPr>
          <a:lstStyle>
            <a:lvl1pPr>
              <a:defRPr lang="en-US" sz="3600" b="1" baseline="0" dirty="0">
                <a:solidFill>
                  <a:schemeClr val="bg2">
                    <a:lumMod val="25000"/>
                  </a:schemeClr>
                </a:solidFill>
              </a:defRPr>
            </a:lvl1pPr>
          </a:lstStyle>
          <a:p>
            <a:pPr lvl="0" algn="ctr"/>
            <a:r>
              <a:rPr lang="zh-CN" altLang="en-US" dirty="0" smtClean="0"/>
              <a:t>单击此处编辑母版标题样式</a:t>
            </a:r>
            <a:endParaRPr lang="en-US" dirty="0"/>
          </a:p>
        </p:txBody>
      </p:sp>
      <p:sp>
        <p:nvSpPr>
          <p:cNvPr id="3" name="Content Placeholder 2"/>
          <p:cNvSpPr>
            <a:spLocks noGrp="1"/>
          </p:cNvSpPr>
          <p:nvPr>
            <p:ph sz="half" idx="1"/>
          </p:nvPr>
        </p:nvSpPr>
        <p:spPr>
          <a:xfrm>
            <a:off x="628650" y="1420359"/>
            <a:ext cx="3886200" cy="475660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4629150" y="1420359"/>
            <a:ext cx="3886200" cy="475660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Date Placeholder 4"/>
          <p:cNvSpPr>
            <a:spLocks noGrp="1"/>
          </p:cNvSpPr>
          <p:nvPr>
            <p:ph type="dt" sz="half" idx="10"/>
          </p:nvPr>
        </p:nvSpPr>
        <p:spPr/>
        <p:txBody>
          <a:bodyPr/>
          <a:lstStyle/>
          <a:p>
            <a:r>
              <a:rPr lang="zh-CN" altLang="en-US" smtClean="0"/>
              <a:t>Aug. 15, 2018</a:t>
            </a:r>
            <a:endParaRPr lang="zh-CN" altLang="en-US"/>
          </a:p>
        </p:txBody>
      </p:sp>
      <p:sp>
        <p:nvSpPr>
          <p:cNvPr id="6" name="Footer Placeholder 5"/>
          <p:cNvSpPr>
            <a:spLocks noGrp="1"/>
          </p:cNvSpPr>
          <p:nvPr>
            <p:ph type="ftr" sz="quarter" idx="11"/>
          </p:nvPr>
        </p:nvSpPr>
        <p:spPr/>
        <p:txBody>
          <a:bodyPr/>
          <a:lstStyle/>
          <a:p>
            <a:r>
              <a:rPr lang="zh-CN" altLang="en-US"/>
              <a:t>ICPP 2018    Eugene, Oregon, USA</a:t>
            </a:r>
            <a:endParaRPr lang="zh-CN" altLang="en-US"/>
          </a:p>
        </p:txBody>
      </p:sp>
      <p:sp>
        <p:nvSpPr>
          <p:cNvPr id="7" name="Slide Number Placeholder 6"/>
          <p:cNvSpPr>
            <a:spLocks noGrp="1"/>
          </p:cNvSpPr>
          <p:nvPr>
            <p:ph type="sldNum" sz="quarter" idx="12"/>
          </p:nvPr>
        </p:nvSpPr>
        <p:spPr/>
        <p:txBody>
          <a:bodyPr/>
          <a:lstStyle/>
          <a:p>
            <a:fld id="{69A57555-43D7-4363-AFB1-40EB9C31793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216479" y="277586"/>
            <a:ext cx="7300062" cy="963385"/>
          </a:xfrm>
          <a:effectLst>
            <a:outerShdw blurRad="50800" dist="38100" dir="5400000" algn="t" rotWithShape="0">
              <a:prstClr val="black">
                <a:alpha val="40000"/>
              </a:prstClr>
            </a:outerShdw>
          </a:effectLst>
        </p:spPr>
        <p:txBody>
          <a:bodyPr vert="horz" lIns="91440" tIns="45720" rIns="91440" bIns="45720" rtlCol="0" anchor="b">
            <a:normAutofit/>
          </a:bodyPr>
          <a:lstStyle>
            <a:lvl1pPr>
              <a:defRPr lang="en-US" sz="3600" b="1" baseline="0" dirty="0">
                <a:solidFill>
                  <a:schemeClr val="bg2">
                    <a:lumMod val="25000"/>
                  </a:schemeClr>
                </a:solidFill>
              </a:defRPr>
            </a:lvl1pPr>
          </a:lstStyle>
          <a:p>
            <a:pPr lvl="0" algn="ctr"/>
            <a:r>
              <a:rPr lang="zh-CN" altLang="en-US" dirty="0" smtClean="0"/>
              <a:t>单击此处编辑母版标题样式</a:t>
            </a:r>
            <a:endParaRPr lang="en-US" dirty="0"/>
          </a:p>
        </p:txBody>
      </p:sp>
      <p:sp>
        <p:nvSpPr>
          <p:cNvPr id="3" name="Text Placeholder 2"/>
          <p:cNvSpPr>
            <a:spLocks noGrp="1"/>
          </p:cNvSpPr>
          <p:nvPr>
            <p:ph type="body" idx="1"/>
          </p:nvPr>
        </p:nvSpPr>
        <p:spPr>
          <a:xfrm>
            <a:off x="629842" y="137908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341109"/>
            <a:ext cx="3868340" cy="384855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4629150" y="137908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Content Placeholder 5"/>
          <p:cNvSpPr>
            <a:spLocks noGrp="1"/>
          </p:cNvSpPr>
          <p:nvPr>
            <p:ph sz="quarter" idx="4"/>
          </p:nvPr>
        </p:nvSpPr>
        <p:spPr>
          <a:xfrm>
            <a:off x="4629150" y="2341107"/>
            <a:ext cx="3887391" cy="3848556"/>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7" name="Date Placeholder 6"/>
          <p:cNvSpPr>
            <a:spLocks noGrp="1"/>
          </p:cNvSpPr>
          <p:nvPr>
            <p:ph type="dt" sz="half" idx="10"/>
          </p:nvPr>
        </p:nvSpPr>
        <p:spPr/>
        <p:txBody>
          <a:bodyPr/>
          <a:lstStyle/>
          <a:p>
            <a:r>
              <a:rPr lang="zh-CN" altLang="en-US" smtClean="0"/>
              <a:t>Aug. 15, 2018</a:t>
            </a:r>
            <a:endParaRPr lang="zh-CN" altLang="en-US"/>
          </a:p>
        </p:txBody>
      </p:sp>
      <p:sp>
        <p:nvSpPr>
          <p:cNvPr id="8" name="Footer Placeholder 7"/>
          <p:cNvSpPr>
            <a:spLocks noGrp="1"/>
          </p:cNvSpPr>
          <p:nvPr>
            <p:ph type="ftr" sz="quarter" idx="11"/>
          </p:nvPr>
        </p:nvSpPr>
        <p:spPr/>
        <p:txBody>
          <a:bodyPr/>
          <a:lstStyle/>
          <a:p>
            <a:r>
              <a:rPr lang="zh-CN" altLang="en-US"/>
              <a:t>ICPP 2018    Eugene, Oregon, USA</a:t>
            </a:r>
            <a:endParaRPr lang="zh-CN" altLang="en-US"/>
          </a:p>
        </p:txBody>
      </p:sp>
      <p:sp>
        <p:nvSpPr>
          <p:cNvPr id="9" name="Slide Number Placeholder 8"/>
          <p:cNvSpPr>
            <a:spLocks noGrp="1"/>
          </p:cNvSpPr>
          <p:nvPr>
            <p:ph type="sldNum" sz="quarter" idx="12"/>
          </p:nvPr>
        </p:nvSpPr>
        <p:spPr/>
        <p:txBody>
          <a:bodyPr/>
          <a:lstStyle/>
          <a:p>
            <a:fld id="{69A57555-43D7-4363-AFB1-40EB9C31793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159328" y="277586"/>
            <a:ext cx="7356021" cy="971551"/>
          </a:xfrm>
          <a:effectLst>
            <a:outerShdw blurRad="50800" dist="38100" dir="5400000" algn="t" rotWithShape="0">
              <a:prstClr val="black">
                <a:alpha val="40000"/>
              </a:prstClr>
            </a:outerShdw>
          </a:effectLst>
        </p:spPr>
        <p:txBody>
          <a:bodyPr vert="horz" lIns="91440" tIns="45720" rIns="91440" bIns="45720" rtlCol="0" anchor="b">
            <a:normAutofit/>
          </a:bodyPr>
          <a:lstStyle>
            <a:lvl1pPr>
              <a:defRPr lang="en-US" sz="3600" b="1" baseline="0" dirty="0">
                <a:solidFill>
                  <a:schemeClr val="bg2">
                    <a:lumMod val="25000"/>
                  </a:schemeClr>
                </a:solidFill>
              </a:defRPr>
            </a:lvl1pPr>
          </a:lstStyle>
          <a:p>
            <a:pPr lvl="0" algn="ctr"/>
            <a:r>
              <a:rPr lang="zh-CN" altLang="en-US" dirty="0" smtClean="0"/>
              <a:t>单击此处编辑母版标题样式</a:t>
            </a:r>
            <a:endParaRPr lang="en-US" dirty="0"/>
          </a:p>
        </p:txBody>
      </p:sp>
      <p:sp>
        <p:nvSpPr>
          <p:cNvPr id="3" name="Date Placeholder 2"/>
          <p:cNvSpPr>
            <a:spLocks noGrp="1"/>
          </p:cNvSpPr>
          <p:nvPr>
            <p:ph type="dt" sz="half" idx="10"/>
          </p:nvPr>
        </p:nvSpPr>
        <p:spPr/>
        <p:txBody>
          <a:bodyPr/>
          <a:lstStyle/>
          <a:p>
            <a:r>
              <a:rPr lang="zh-CN" altLang="en-US" smtClean="0"/>
              <a:t>Aug. 15, 2018</a:t>
            </a:r>
            <a:endParaRPr lang="zh-CN" altLang="en-US"/>
          </a:p>
        </p:txBody>
      </p:sp>
      <p:sp>
        <p:nvSpPr>
          <p:cNvPr id="4" name="Footer Placeholder 3"/>
          <p:cNvSpPr>
            <a:spLocks noGrp="1"/>
          </p:cNvSpPr>
          <p:nvPr>
            <p:ph type="ftr" sz="quarter" idx="11"/>
          </p:nvPr>
        </p:nvSpPr>
        <p:spPr/>
        <p:txBody>
          <a:bodyPr/>
          <a:lstStyle/>
          <a:p>
            <a:r>
              <a:rPr lang="zh-CN" altLang="en-US"/>
              <a:t>ICPP 2018    Eugene, Oregon, USA</a:t>
            </a:r>
            <a:endParaRPr lang="zh-CN" altLang="en-US"/>
          </a:p>
        </p:txBody>
      </p:sp>
      <p:sp>
        <p:nvSpPr>
          <p:cNvPr id="5" name="Slide Number Placeholder 4"/>
          <p:cNvSpPr>
            <a:spLocks noGrp="1"/>
          </p:cNvSpPr>
          <p:nvPr>
            <p:ph type="sldNum" sz="quarter" idx="12"/>
          </p:nvPr>
        </p:nvSpPr>
        <p:spPr/>
        <p:txBody>
          <a:bodyPr/>
          <a:lstStyle/>
          <a:p>
            <a:fld id="{69A57555-43D7-4363-AFB1-40EB9C31793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zh-CN" altLang="en-US" smtClean="0"/>
              <a:t>Aug. 15, 2018</a:t>
            </a:r>
            <a:endParaRPr lang="zh-CN" altLang="en-US"/>
          </a:p>
        </p:txBody>
      </p:sp>
      <p:sp>
        <p:nvSpPr>
          <p:cNvPr id="3" name="Footer Placeholder 2"/>
          <p:cNvSpPr>
            <a:spLocks noGrp="1"/>
          </p:cNvSpPr>
          <p:nvPr>
            <p:ph type="ftr" sz="quarter" idx="11"/>
          </p:nvPr>
        </p:nvSpPr>
        <p:spPr/>
        <p:txBody>
          <a:bodyPr/>
          <a:lstStyle/>
          <a:p>
            <a:r>
              <a:rPr lang="zh-CN" altLang="en-US"/>
              <a:t>ICPP 2018    Eugene, Oregon, USA</a:t>
            </a:r>
            <a:endParaRPr lang="zh-CN" altLang="en-US"/>
          </a:p>
        </p:txBody>
      </p:sp>
      <p:sp>
        <p:nvSpPr>
          <p:cNvPr id="4" name="Slide Number Placeholder 3"/>
          <p:cNvSpPr>
            <a:spLocks noGrp="1"/>
          </p:cNvSpPr>
          <p:nvPr>
            <p:ph type="sldNum" sz="quarter" idx="12"/>
          </p:nvPr>
        </p:nvSpPr>
        <p:spPr/>
        <p:txBody>
          <a:bodyPr/>
          <a:lstStyle/>
          <a:p>
            <a:fld id="{69A57555-43D7-4363-AFB1-40EB9C31793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2999" y="212272"/>
            <a:ext cx="2436019" cy="1583872"/>
          </a:xfrm>
          <a:effectLst>
            <a:outerShdw blurRad="50800" dist="38100" dir="5400000" algn="t" rotWithShape="0">
              <a:prstClr val="black">
                <a:alpha val="40000"/>
              </a:prstClr>
            </a:outerShdw>
          </a:effectLst>
        </p:spPr>
        <p:txBody>
          <a:bodyPr vert="horz" lIns="91440" tIns="45720" rIns="91440" bIns="45720" rtlCol="0" anchor="b">
            <a:normAutofit/>
          </a:bodyPr>
          <a:lstStyle>
            <a:lvl1pPr>
              <a:defRPr lang="en-US" sz="3600" b="1" baseline="0" dirty="0">
                <a:solidFill>
                  <a:schemeClr val="bg2">
                    <a:lumMod val="25000"/>
                  </a:schemeClr>
                </a:solidFill>
              </a:defRPr>
            </a:lvl1pPr>
          </a:lstStyle>
          <a:p>
            <a:pPr lvl="0" algn="ctr"/>
            <a:r>
              <a:rPr lang="zh-CN" altLang="en-US" dirty="0" smtClean="0"/>
              <a:t>单击此处编辑母版标题样式</a:t>
            </a:r>
            <a:endParaRPr lang="en-US" dirty="0"/>
          </a:p>
        </p:txBody>
      </p:sp>
      <p:sp>
        <p:nvSpPr>
          <p:cNvPr id="3" name="Content Placeholder 2"/>
          <p:cNvSpPr>
            <a:spLocks noGrp="1"/>
          </p:cNvSpPr>
          <p:nvPr>
            <p:ph idx="1"/>
          </p:nvPr>
        </p:nvSpPr>
        <p:spPr>
          <a:xfrm>
            <a:off x="3887391" y="212272"/>
            <a:ext cx="4629150" cy="56487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Text Placeholder 3"/>
          <p:cNvSpPr>
            <a:spLocks noGrp="1"/>
          </p:cNvSpPr>
          <p:nvPr>
            <p:ph type="body" sz="half" idx="2"/>
          </p:nvPr>
        </p:nvSpPr>
        <p:spPr>
          <a:xfrm>
            <a:off x="629841" y="1885950"/>
            <a:ext cx="2949178" cy="3983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Date Placeholder 4"/>
          <p:cNvSpPr>
            <a:spLocks noGrp="1"/>
          </p:cNvSpPr>
          <p:nvPr>
            <p:ph type="dt" sz="half" idx="10"/>
          </p:nvPr>
        </p:nvSpPr>
        <p:spPr/>
        <p:txBody>
          <a:bodyPr/>
          <a:lstStyle/>
          <a:p>
            <a:r>
              <a:rPr lang="zh-CN" altLang="en-US" smtClean="0"/>
              <a:t>Aug. 15, 2018</a:t>
            </a:r>
            <a:endParaRPr lang="zh-CN" altLang="en-US"/>
          </a:p>
        </p:txBody>
      </p:sp>
      <p:sp>
        <p:nvSpPr>
          <p:cNvPr id="6" name="Footer Placeholder 5"/>
          <p:cNvSpPr>
            <a:spLocks noGrp="1"/>
          </p:cNvSpPr>
          <p:nvPr>
            <p:ph type="ftr" sz="quarter" idx="11"/>
          </p:nvPr>
        </p:nvSpPr>
        <p:spPr/>
        <p:txBody>
          <a:bodyPr/>
          <a:lstStyle/>
          <a:p>
            <a:r>
              <a:rPr lang="zh-CN" altLang="en-US"/>
              <a:t>ICPP 2018    Eugene, Oregon, USA</a:t>
            </a:r>
            <a:endParaRPr lang="zh-CN" altLang="en-US"/>
          </a:p>
        </p:txBody>
      </p:sp>
      <p:sp>
        <p:nvSpPr>
          <p:cNvPr id="7" name="Slide Number Placeholder 6"/>
          <p:cNvSpPr>
            <a:spLocks noGrp="1"/>
          </p:cNvSpPr>
          <p:nvPr>
            <p:ph type="sldNum" sz="quarter" idx="12"/>
          </p:nvPr>
        </p:nvSpPr>
        <p:spPr/>
        <p:txBody>
          <a:bodyPr/>
          <a:lstStyle/>
          <a:p>
            <a:fld id="{69A57555-43D7-4363-AFB1-40EB9C31793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10343" y="220436"/>
            <a:ext cx="2468676" cy="1551214"/>
          </a:xfrm>
          <a:effectLst>
            <a:outerShdw blurRad="50800" dist="38100" dir="5400000" algn="t" rotWithShape="0">
              <a:prstClr val="black">
                <a:alpha val="40000"/>
              </a:prstClr>
            </a:outerShdw>
          </a:effectLst>
        </p:spPr>
        <p:txBody>
          <a:bodyPr vert="horz" lIns="91440" tIns="45720" rIns="91440" bIns="45720" rtlCol="0" anchor="b">
            <a:normAutofit/>
          </a:bodyPr>
          <a:lstStyle>
            <a:lvl1pPr>
              <a:defRPr lang="en-US" sz="3600" b="1" baseline="0" dirty="0">
                <a:solidFill>
                  <a:schemeClr val="bg2">
                    <a:lumMod val="25000"/>
                  </a:schemeClr>
                </a:solidFill>
              </a:defRPr>
            </a:lvl1pPr>
          </a:lstStyle>
          <a:p>
            <a:pPr lvl="0" algn="ctr"/>
            <a:r>
              <a:rPr lang="zh-CN" altLang="en-US" dirty="0" smtClean="0"/>
              <a:t>单击此处编辑母版标题样式</a:t>
            </a:r>
            <a:endParaRPr lang="en-US" dirty="0"/>
          </a:p>
        </p:txBody>
      </p:sp>
      <p:sp>
        <p:nvSpPr>
          <p:cNvPr id="3" name="Picture Placeholder 2"/>
          <p:cNvSpPr>
            <a:spLocks noGrp="1" noChangeAspect="1"/>
          </p:cNvSpPr>
          <p:nvPr>
            <p:ph type="pic" idx="1"/>
          </p:nvPr>
        </p:nvSpPr>
        <p:spPr>
          <a:xfrm>
            <a:off x="3887391" y="220436"/>
            <a:ext cx="4629150" cy="564061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861457"/>
            <a:ext cx="2949178" cy="40075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Date Placeholder 4"/>
          <p:cNvSpPr>
            <a:spLocks noGrp="1"/>
          </p:cNvSpPr>
          <p:nvPr>
            <p:ph type="dt" sz="half" idx="10"/>
          </p:nvPr>
        </p:nvSpPr>
        <p:spPr/>
        <p:txBody>
          <a:bodyPr/>
          <a:lstStyle/>
          <a:p>
            <a:r>
              <a:rPr lang="zh-CN" altLang="en-US" smtClean="0"/>
              <a:t>Aug. 15, 2018</a:t>
            </a:r>
            <a:endParaRPr lang="zh-CN" altLang="en-US"/>
          </a:p>
        </p:txBody>
      </p:sp>
      <p:sp>
        <p:nvSpPr>
          <p:cNvPr id="6" name="Footer Placeholder 5"/>
          <p:cNvSpPr>
            <a:spLocks noGrp="1"/>
          </p:cNvSpPr>
          <p:nvPr>
            <p:ph type="ftr" sz="quarter" idx="11"/>
          </p:nvPr>
        </p:nvSpPr>
        <p:spPr/>
        <p:txBody>
          <a:bodyPr/>
          <a:lstStyle/>
          <a:p>
            <a:r>
              <a:rPr lang="zh-CN" altLang="en-US"/>
              <a:t>ICPP 2018    Eugene, Oregon, USA</a:t>
            </a:r>
            <a:endParaRPr lang="zh-CN" altLang="en-US"/>
          </a:p>
        </p:txBody>
      </p:sp>
      <p:sp>
        <p:nvSpPr>
          <p:cNvPr id="7" name="Slide Number Placeholder 6"/>
          <p:cNvSpPr>
            <a:spLocks noGrp="1"/>
          </p:cNvSpPr>
          <p:nvPr>
            <p:ph type="sldNum" sz="quarter" idx="12"/>
          </p:nvPr>
        </p:nvSpPr>
        <p:spPr/>
        <p:txBody>
          <a:bodyPr/>
          <a:lstStyle/>
          <a:p>
            <a:fld id="{69A57555-43D7-4363-AFB1-40EB9C31793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Placeholder 1"/>
          <p:cNvSpPr>
            <a:spLocks noGrp="1"/>
          </p:cNvSpPr>
          <p:nvPr>
            <p:ph type="title"/>
          </p:nvPr>
        </p:nvSpPr>
        <p:spPr>
          <a:xfrm>
            <a:off x="967863" y="191728"/>
            <a:ext cx="7886700" cy="929149"/>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265471" y="1312606"/>
            <a:ext cx="8583561" cy="4864357"/>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68226" y="6459587"/>
            <a:ext cx="2057400" cy="365125"/>
          </a:xfrm>
          <a:prstGeom prst="rect">
            <a:avLst/>
          </a:prstGeom>
        </p:spPr>
        <p:txBody>
          <a:bodyPr vert="horz" lIns="91440" tIns="45720" rIns="91440" bIns="45720" rtlCol="0" anchor="ctr"/>
          <a:lstStyle>
            <a:lvl1pPr algn="l">
              <a:defRPr sz="1600">
                <a:solidFill>
                  <a:schemeClr val="tx1"/>
                </a:solidFill>
                <a:latin typeface="Microsoft YaHei" panose="020B0503020204020204" pitchFamily="34" charset="-122"/>
                <a:ea typeface="Microsoft YaHei" panose="020B0503020204020204" pitchFamily="34" charset="-122"/>
              </a:defRPr>
            </a:lvl1pPr>
          </a:lstStyle>
          <a:p>
            <a:r>
              <a:rPr lang="zh-CN" altLang="en-US" smtClean="0"/>
              <a:t>Aug. 15, 2018</a:t>
            </a:r>
            <a:endParaRPr lang="zh-CN" altLang="en-US" dirty="0"/>
          </a:p>
        </p:txBody>
      </p:sp>
      <p:sp>
        <p:nvSpPr>
          <p:cNvPr id="5" name="Footer Placeholder 4"/>
          <p:cNvSpPr>
            <a:spLocks noGrp="1"/>
          </p:cNvSpPr>
          <p:nvPr>
            <p:ph type="ftr" sz="quarter" idx="3"/>
          </p:nvPr>
        </p:nvSpPr>
        <p:spPr>
          <a:xfrm>
            <a:off x="2403987" y="6459587"/>
            <a:ext cx="4336026" cy="365125"/>
          </a:xfrm>
          <a:prstGeom prst="rect">
            <a:avLst/>
          </a:prstGeom>
        </p:spPr>
        <p:txBody>
          <a:bodyPr vert="horz" lIns="91440" tIns="45720" rIns="91440" bIns="45720" rtlCol="0" anchor="ctr"/>
          <a:lstStyle>
            <a:lvl1pPr algn="ctr">
              <a:defRPr sz="1600">
                <a:solidFill>
                  <a:schemeClr val="tx1"/>
                </a:solidFill>
                <a:latin typeface="Microsoft YaHei" panose="020B0503020204020204" pitchFamily="34" charset="-122"/>
                <a:ea typeface="Microsoft YaHei" panose="020B0503020204020204" pitchFamily="34" charset="-122"/>
              </a:defRPr>
            </a:lvl1pPr>
          </a:lstStyle>
          <a:p>
            <a:r>
              <a:rPr lang="zh-CN" altLang="en-US" dirty="0"/>
              <a:t>ICPP 2018    Eugene, Oregon, USA</a:t>
            </a:r>
            <a:endParaRPr lang="zh-CN" altLang="en-US" dirty="0"/>
          </a:p>
        </p:txBody>
      </p:sp>
      <p:sp>
        <p:nvSpPr>
          <p:cNvPr id="6" name="Slide Number Placeholder 5"/>
          <p:cNvSpPr>
            <a:spLocks noGrp="1"/>
          </p:cNvSpPr>
          <p:nvPr>
            <p:ph type="sldNum" sz="quarter" idx="4"/>
          </p:nvPr>
        </p:nvSpPr>
        <p:spPr>
          <a:xfrm>
            <a:off x="7003626" y="6459587"/>
            <a:ext cx="2057400" cy="365125"/>
          </a:xfrm>
          <a:prstGeom prst="rect">
            <a:avLst/>
          </a:prstGeom>
        </p:spPr>
        <p:txBody>
          <a:bodyPr vert="horz" lIns="91440" tIns="45720" rIns="91440" bIns="45720" rtlCol="0" anchor="ctr"/>
          <a:lstStyle>
            <a:lvl1pPr algn="r">
              <a:defRPr sz="1600">
                <a:solidFill>
                  <a:schemeClr val="tx1"/>
                </a:solidFill>
                <a:latin typeface="Microsoft YaHei" panose="020B0503020204020204" pitchFamily="34" charset="-122"/>
                <a:ea typeface="Microsoft YaHei" panose="020B0503020204020204" pitchFamily="34" charset="-122"/>
              </a:defRPr>
            </a:lvl1pPr>
          </a:lstStyle>
          <a:p>
            <a:fld id="{69A57555-43D7-4363-AFB1-40EB9C317935}"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037207"/>
            <a:ext cx="7772400" cy="1501207"/>
          </a:xfrm>
        </p:spPr>
        <p:txBody>
          <a:bodyPr>
            <a:noAutofit/>
          </a:bodyPr>
          <a:lstStyle/>
          <a:p>
            <a:r>
              <a:rPr lang="en-US" sz="2000"/>
              <a:t>GLP4NN: A Convergence-invariant and Network-agnostic Light-weight Parallelization Framework for Deep Neural Networks on Modern GPUs</a:t>
            </a:r>
            <a:endParaRPr lang="en-US" sz="2000"/>
          </a:p>
        </p:txBody>
      </p:sp>
      <p:sp>
        <p:nvSpPr>
          <p:cNvPr id="7" name="Subtitle 6"/>
          <p:cNvSpPr txBox="1">
            <a:spLocks noGrp="1"/>
          </p:cNvSpPr>
          <p:nvPr>
            <p:ph type="subTitle" idx="1"/>
          </p:nvPr>
        </p:nvSpPr>
        <p:spPr>
          <a:xfrm>
            <a:off x="322580" y="3697605"/>
            <a:ext cx="2863850" cy="773430"/>
          </a:xfrm>
          <a:noFill/>
        </p:spPr>
        <p:txBody>
          <a:bodyPr wrap="square" rtlCol="0">
            <a:spAutoFit/>
          </a:bodyPr>
          <a:lstStyle/>
          <a:p>
            <a:pPr lvl="0" algn="ctr">
              <a:lnSpc>
                <a:spcPct val="100000"/>
              </a:lnSpc>
            </a:pPr>
            <a:r>
              <a:rPr lang="en-US" sz="1800" b="1">
                <a:solidFill>
                  <a:schemeClr val="tx1"/>
                </a:solidFill>
                <a:latin typeface="+mn-lt"/>
                <a:ea typeface="+mn-ea"/>
                <a:sym typeface="+mn-ea"/>
              </a:rPr>
              <a:t>Hao Fu</a:t>
            </a:r>
            <a:r>
              <a:rPr lang="en-US" sz="1800">
                <a:solidFill>
                  <a:schemeClr val="tx1"/>
                </a:solidFill>
                <a:latin typeface="+mn-lt"/>
                <a:ea typeface="+mn-ea"/>
                <a:sym typeface="+mn-ea"/>
              </a:rPr>
              <a:t>, Shanjiang Tang</a:t>
            </a:r>
            <a:endParaRPr lang="en-US" sz="1800">
              <a:solidFill>
                <a:schemeClr val="tx1"/>
              </a:solidFill>
              <a:latin typeface="+mn-lt"/>
              <a:ea typeface="+mn-ea"/>
              <a:sym typeface="+mn-ea"/>
            </a:endParaRPr>
          </a:p>
          <a:p>
            <a:pPr lvl="0" algn="ctr">
              <a:lnSpc>
                <a:spcPct val="100000"/>
              </a:lnSpc>
            </a:pPr>
            <a:r>
              <a:rPr lang="en-US" sz="1800">
                <a:solidFill>
                  <a:schemeClr val="tx1"/>
                </a:solidFill>
                <a:latin typeface="+mn-lt"/>
                <a:ea typeface="+mn-ea"/>
                <a:sym typeface="+mn-ea"/>
              </a:rPr>
              <a:t>Tianjin University, China</a:t>
            </a:r>
            <a:endParaRPr lang="en-US" sz="1800">
              <a:solidFill>
                <a:schemeClr val="tx1"/>
              </a:solidFill>
              <a:latin typeface="+mn-lt"/>
              <a:ea typeface="+mn-ea"/>
              <a:sym typeface="+mn-ea"/>
            </a:endParaRPr>
          </a:p>
        </p:txBody>
      </p:sp>
      <p:sp>
        <p:nvSpPr>
          <p:cNvPr id="2" name="Subtitle 6"/>
          <p:cNvSpPr txBox="1">
            <a:spLocks noGrp="1"/>
          </p:cNvSpPr>
          <p:nvPr/>
        </p:nvSpPr>
        <p:spPr>
          <a:xfrm>
            <a:off x="3186430" y="3697605"/>
            <a:ext cx="2780665" cy="1050290"/>
          </a:xfrm>
          <a:prstGeom prst="rect">
            <a:avLst/>
          </a:prstGeom>
          <a:noFill/>
        </p:spPr>
        <p:txBody>
          <a:bodyPr vert="horz" wrap="square" lIns="91440" tIns="45720" rIns="91440" bIns="45720" rtlCol="0">
            <a:spAutoFit/>
          </a:bodyPr>
          <a:lstStyle/>
          <a:p>
            <a:pPr lvl="0" algn="ctr">
              <a:spcBef>
                <a:spcPts val="1000"/>
              </a:spcBef>
              <a:buFont typeface="Arial" panose="020B0604020202020204" pitchFamily="34" charset="0"/>
            </a:pPr>
            <a:r>
              <a:rPr lang="en-US">
                <a:sym typeface="+mn-ea"/>
              </a:rPr>
              <a:t>Bingsheng He</a:t>
            </a:r>
            <a:endParaRPr lang="en-US">
              <a:sym typeface="+mn-ea"/>
            </a:endParaRPr>
          </a:p>
          <a:p>
            <a:pPr lvl="0" algn="ctr">
              <a:spcBef>
                <a:spcPts val="1000"/>
              </a:spcBef>
              <a:buFont typeface="Arial" panose="020B0604020202020204" pitchFamily="34" charset="0"/>
            </a:pPr>
            <a:r>
              <a:rPr lang="en-US">
                <a:sym typeface="+mn-ea"/>
              </a:rPr>
              <a:t>National University of Singapore, Singapore</a:t>
            </a:r>
            <a:endParaRPr lang="en-US">
              <a:sym typeface="+mn-ea"/>
            </a:endParaRPr>
          </a:p>
        </p:txBody>
      </p:sp>
      <p:sp>
        <p:nvSpPr>
          <p:cNvPr id="3" name="Subtitle 6"/>
          <p:cNvSpPr txBox="1">
            <a:spLocks noGrp="1"/>
          </p:cNvSpPr>
          <p:nvPr/>
        </p:nvSpPr>
        <p:spPr>
          <a:xfrm>
            <a:off x="5967095" y="3697605"/>
            <a:ext cx="2863850" cy="773430"/>
          </a:xfrm>
          <a:prstGeom prst="rect">
            <a:avLst/>
          </a:prstGeom>
          <a:noFill/>
        </p:spPr>
        <p:txBody>
          <a:bodyPr vert="horz" wrap="square" lIns="91440" tIns="45720" rIns="91440" bIns="45720" rtlCol="0">
            <a:spAutoFit/>
          </a:bodyPr>
          <a:lstStyle/>
          <a:p>
            <a:pPr lvl="0" algn="ctr">
              <a:spcBef>
                <a:spcPts val="1000"/>
              </a:spcBef>
              <a:buFont typeface="Arial" panose="020B0604020202020204" pitchFamily="34" charset="0"/>
            </a:pPr>
            <a:r>
              <a:rPr lang="en-US">
                <a:sym typeface="+mn-ea"/>
              </a:rPr>
              <a:t>Ce Yu, Jizhou Sun</a:t>
            </a:r>
            <a:endParaRPr lang="en-US">
              <a:sym typeface="+mn-ea"/>
            </a:endParaRPr>
          </a:p>
          <a:p>
            <a:pPr lvl="0" algn="ctr">
              <a:spcBef>
                <a:spcPts val="1000"/>
              </a:spcBef>
              <a:buFont typeface="Arial" panose="020B0604020202020204" pitchFamily="34" charset="0"/>
            </a:pPr>
            <a:r>
              <a:rPr lang="en-US">
                <a:sym typeface="+mn-ea"/>
              </a:rPr>
              <a:t>Tianjin University, China</a:t>
            </a:r>
            <a:endParaRPr lang="en-US">
              <a:sym typeface="+mn-ea"/>
            </a:endParaRPr>
          </a:p>
        </p:txBody>
      </p:sp>
      <p:sp>
        <p:nvSpPr>
          <p:cNvPr id="4" name="Text Box 3"/>
          <p:cNvSpPr txBox="1"/>
          <p:nvPr/>
        </p:nvSpPr>
        <p:spPr>
          <a:xfrm>
            <a:off x="3256915" y="5516880"/>
            <a:ext cx="2639695" cy="645160"/>
          </a:xfrm>
          <a:prstGeom prst="rect">
            <a:avLst/>
          </a:prstGeom>
          <a:noFill/>
        </p:spPr>
        <p:txBody>
          <a:bodyPr wrap="square" rtlCol="0">
            <a:spAutoFit/>
          </a:bodyPr>
          <a:lstStyle/>
          <a:p>
            <a:pPr algn="ctr"/>
            <a:r>
              <a:rPr lang="en-US"/>
              <a:t>ICPP 2018</a:t>
            </a:r>
            <a:endParaRPr lang="en-US"/>
          </a:p>
          <a:p>
            <a:pPr algn="ctr"/>
            <a:r>
              <a:rPr lang="en-US"/>
              <a:t>Eugene, Oregon, USA</a:t>
            </a:r>
            <a:endParaRPr lang="en-US"/>
          </a:p>
        </p:txBody>
      </p:sp>
      <p:sp>
        <p:nvSpPr>
          <p:cNvPr id="5" name="Text Box 4"/>
          <p:cNvSpPr txBox="1"/>
          <p:nvPr/>
        </p:nvSpPr>
        <p:spPr>
          <a:xfrm>
            <a:off x="3251200" y="4805680"/>
            <a:ext cx="2628265" cy="368300"/>
          </a:xfrm>
          <a:prstGeom prst="rect">
            <a:avLst/>
          </a:prstGeom>
          <a:noFill/>
        </p:spPr>
        <p:txBody>
          <a:bodyPr wrap="square" rtlCol="0">
            <a:spAutoFit/>
          </a:bodyPr>
          <a:lstStyle/>
          <a:p>
            <a:pPr algn="ctr"/>
            <a:r>
              <a:rPr lang="en-US" b="1"/>
              <a:t>haofu@tju.edu.cn</a:t>
            </a:r>
            <a:endParaRPr lang="en-US" b="1"/>
          </a:p>
        </p:txBody>
      </p:sp>
    </p:spTree>
  </p:cSld>
  <p:clrMapOvr>
    <a:masterClrMapping/>
  </p:clrMapOvr>
  <mc:AlternateContent xmlns:mc="http://schemas.openxmlformats.org/markup-compatibility/2006">
    <mc:Choice xmlns:p14="http://schemas.microsoft.com/office/powerpoint/2010/main" Requires="p14">
      <p:transition spd="slow" p14:dur="2000" advTm="19864"/>
    </mc:Choice>
    <mc:Fallback>
      <p:transition spd="slow" advTm="1986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Solution -- Kernel Analyzer</a:t>
            </a:r>
            <a:endParaRPr lang="en-US"/>
          </a:p>
        </p:txBody>
      </p:sp>
      <p:sp>
        <p:nvSpPr>
          <p:cNvPr id="3" name="Content Placeholder 2"/>
          <p:cNvSpPr>
            <a:spLocks noGrp="1"/>
          </p:cNvSpPr>
          <p:nvPr>
            <p:ph idx="1"/>
          </p:nvPr>
        </p:nvSpPr>
        <p:spPr>
          <a:xfrm>
            <a:off x="628650" y="1564005"/>
            <a:ext cx="7886700" cy="2642235"/>
          </a:xfrm>
        </p:spPr>
        <p:txBody>
          <a:bodyPr/>
          <a:lstStyle/>
          <a:p>
            <a:r>
              <a:rPr lang="en-US" sz="2400" dirty="0">
                <a:latin typeface="+mn-ea"/>
              </a:rPr>
              <a:t>Kernel Analyzer</a:t>
            </a:r>
            <a:endParaRPr lang="en-US" sz="2400" dirty="0">
              <a:latin typeface="+mn-ea"/>
            </a:endParaRPr>
          </a:p>
          <a:p>
            <a:pPr lvl="1"/>
            <a:r>
              <a:rPr lang="en-US" sz="2000" dirty="0">
                <a:latin typeface="+mn-ea"/>
              </a:rPr>
              <a:t>determines the number of concurrent kernels that can be launched in parallel</a:t>
            </a:r>
            <a:endParaRPr lang="en-US" sz="2000" dirty="0">
              <a:latin typeface="+mn-ea"/>
            </a:endParaRPr>
          </a:p>
          <a:p>
            <a:pPr lvl="1"/>
            <a:r>
              <a:rPr lang="en-US" sz="2000" dirty="0">
                <a:latin typeface="+mn-ea"/>
              </a:rPr>
              <a:t>analytical model --&gt; maximizing the occupancy ratio of a GPU </a:t>
            </a:r>
            <a:r>
              <a:rPr lang="en-US" sz="2000" dirty="0" smtClean="0">
                <a:latin typeface="+mn-ea"/>
              </a:rPr>
              <a:t>device</a:t>
            </a:r>
            <a:endParaRPr lang="en-US" sz="2000" dirty="0" smtClean="0">
              <a:latin typeface="+mn-ea"/>
            </a:endParaRPr>
          </a:p>
          <a:p>
            <a:pPr lvl="1"/>
            <a:r>
              <a:rPr lang="en-US" sz="2000" dirty="0" smtClean="0">
                <a:latin typeface="+mn-ea"/>
              </a:rPr>
              <a:t>soft constraints &amp; hard constraints</a:t>
            </a:r>
            <a:endParaRPr lang="en-US" sz="2000" dirty="0">
              <a:latin typeface="+mn-ea"/>
            </a:endParaRPr>
          </a:p>
        </p:txBody>
      </p:sp>
      <p:sp>
        <p:nvSpPr>
          <p:cNvPr id="4" name="Date Placeholder 3"/>
          <p:cNvSpPr>
            <a:spLocks noGrp="1"/>
          </p:cNvSpPr>
          <p:nvPr>
            <p:ph type="dt" sz="half" idx="10"/>
          </p:nvPr>
        </p:nvSpPr>
        <p:spPr/>
        <p:txBody>
          <a:bodyPr/>
          <a:lstStyle/>
          <a:p>
            <a:r>
              <a:rPr lang="zh-CN" altLang="en-US" smtClean="0"/>
              <a:t>Aug. 15, 2018</a:t>
            </a:r>
            <a:endParaRPr lang="zh-CN" altLang="en-US" dirty="0"/>
          </a:p>
        </p:txBody>
      </p:sp>
      <p:sp>
        <p:nvSpPr>
          <p:cNvPr id="5" name="Footer Placeholder 4"/>
          <p:cNvSpPr>
            <a:spLocks noGrp="1"/>
          </p:cNvSpPr>
          <p:nvPr>
            <p:ph type="ftr" sz="quarter" idx="11"/>
          </p:nvPr>
        </p:nvSpPr>
        <p:spPr/>
        <p:txBody>
          <a:bodyPr/>
          <a:lstStyle/>
          <a:p>
            <a:r>
              <a:rPr lang="zh-CN" altLang="en-US" dirty="0"/>
              <a:t>ICPP 2018    Eugene, Oregon, USA</a:t>
            </a:r>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dirty="0"/>
          </a:p>
        </p:txBody>
      </p:sp>
      <p:pic>
        <p:nvPicPr>
          <p:cNvPr id="7" name="Picture 6"/>
          <p:cNvPicPr>
            <a:picLocks noChangeAspect="1"/>
          </p:cNvPicPr>
          <p:nvPr/>
        </p:nvPicPr>
        <p:blipFill>
          <a:blip r:embed="rId1"/>
          <a:stretch>
            <a:fillRect/>
          </a:stretch>
        </p:blipFill>
        <p:spPr>
          <a:xfrm>
            <a:off x="1100759" y="4130500"/>
            <a:ext cx="7322185" cy="1910715"/>
          </a:xfrm>
          <a:prstGeom prst="rect">
            <a:avLst/>
          </a:prstGeom>
        </p:spPr>
      </p:pic>
      <p:sp>
        <p:nvSpPr>
          <p:cNvPr id="8" name="Rectangle 7"/>
          <p:cNvSpPr/>
          <p:nvPr/>
        </p:nvSpPr>
        <p:spPr>
          <a:xfrm>
            <a:off x="4287520" y="4070350"/>
            <a:ext cx="1751965" cy="197104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 name="Rectangle 8"/>
          <p:cNvSpPr/>
          <p:nvPr/>
        </p:nvSpPr>
        <p:spPr>
          <a:xfrm>
            <a:off x="7141845" y="4100195"/>
            <a:ext cx="1373505" cy="197104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cxnSp>
        <p:nvCxnSpPr>
          <p:cNvPr id="10" name="Straight Arrow Connector 9"/>
          <p:cNvCxnSpPr/>
          <p:nvPr/>
        </p:nvCxnSpPr>
        <p:spPr>
          <a:xfrm>
            <a:off x="4062095" y="3481705"/>
            <a:ext cx="1113155" cy="58864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9" idx="0"/>
          </p:cNvCxnSpPr>
          <p:nvPr/>
        </p:nvCxnSpPr>
        <p:spPr>
          <a:xfrm>
            <a:off x="4050030" y="3458210"/>
            <a:ext cx="3778885" cy="64198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039485" y="4084955"/>
            <a:ext cx="520065" cy="1957070"/>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cxnSp>
        <p:nvCxnSpPr>
          <p:cNvPr id="13" name="Straight Arrow Connector 12"/>
          <p:cNvCxnSpPr>
            <a:endCxn id="12" idx="0"/>
          </p:cNvCxnSpPr>
          <p:nvPr/>
        </p:nvCxnSpPr>
        <p:spPr>
          <a:xfrm>
            <a:off x="2297430" y="3493770"/>
            <a:ext cx="4002405" cy="591185"/>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Our Solution -- Resource Tracker</a:t>
            </a:r>
            <a:endParaRPr lang="en-US"/>
          </a:p>
        </p:txBody>
      </p:sp>
      <p:sp>
        <p:nvSpPr>
          <p:cNvPr id="3" name="Content Placeholder 2"/>
          <p:cNvSpPr>
            <a:spLocks noGrp="1"/>
          </p:cNvSpPr>
          <p:nvPr>
            <p:ph idx="1"/>
          </p:nvPr>
        </p:nvSpPr>
        <p:spPr>
          <a:xfrm>
            <a:off x="628650" y="1564005"/>
            <a:ext cx="7886700" cy="2573020"/>
          </a:xfrm>
        </p:spPr>
        <p:txBody>
          <a:bodyPr/>
          <a:lstStyle/>
          <a:p>
            <a:r>
              <a:rPr lang="en-US" sz="2400">
                <a:latin typeface="+mn-ea"/>
              </a:rPr>
              <a:t>Resource Tracker</a:t>
            </a:r>
            <a:endParaRPr lang="en-US" sz="2400">
              <a:latin typeface="+mn-ea"/>
            </a:endParaRPr>
          </a:p>
          <a:p>
            <a:pPr lvl="1"/>
            <a:r>
              <a:rPr lang="en-US" sz="2000">
                <a:latin typeface="+mn-ea"/>
              </a:rPr>
              <a:t>collects kernel execution configurations with low overhead on-the-fly</a:t>
            </a:r>
            <a:endParaRPr lang="en-US" sz="2000">
              <a:latin typeface="+mn-ea"/>
            </a:endParaRPr>
          </a:p>
          <a:p>
            <a:pPr lvl="1"/>
            <a:r>
              <a:rPr lang="en-US" sz="2000">
                <a:latin typeface="+mn-ea"/>
              </a:rPr>
              <a:t>parses these information collected for further processing</a:t>
            </a:r>
            <a:endParaRPr lang="en-US" sz="2000">
              <a:latin typeface="+mn-ea"/>
            </a:endParaRPr>
          </a:p>
          <a:p>
            <a:pPr lvl="1"/>
            <a:r>
              <a:rPr lang="en-US" sz="2000">
                <a:latin typeface="+mn-ea"/>
              </a:rPr>
              <a:t>avoids collecting trivial kernel runtime information</a:t>
            </a:r>
            <a:endParaRPr lang="en-US" sz="2000">
              <a:latin typeface="+mn-ea"/>
            </a:endParaRPr>
          </a:p>
          <a:p>
            <a:pPr lvl="1"/>
            <a:r>
              <a:rPr lang="en-US" sz="2000">
                <a:latin typeface="+mn-ea"/>
              </a:rPr>
              <a:t>launched only once for a neural network model on a specific device</a:t>
            </a:r>
            <a:endParaRPr lang="en-US" sz="2000">
              <a:latin typeface="+mn-ea"/>
            </a:endParaRPr>
          </a:p>
        </p:txBody>
      </p:sp>
      <p:sp>
        <p:nvSpPr>
          <p:cNvPr id="4" name="Date Placeholder 3"/>
          <p:cNvSpPr>
            <a:spLocks noGrp="1"/>
          </p:cNvSpPr>
          <p:nvPr>
            <p:ph type="dt" sz="half" idx="10"/>
          </p:nvPr>
        </p:nvSpPr>
        <p:spPr/>
        <p:txBody>
          <a:bodyPr/>
          <a:lstStyle/>
          <a:p>
            <a:r>
              <a:rPr lang="zh-CN" altLang="en-US" smtClean="0"/>
              <a:t>Aug. 15, 2018</a:t>
            </a:r>
            <a:endParaRPr lang="zh-CN" altLang="en-US" dirty="0"/>
          </a:p>
        </p:txBody>
      </p:sp>
      <p:sp>
        <p:nvSpPr>
          <p:cNvPr id="5" name="Footer Placeholder 4"/>
          <p:cNvSpPr>
            <a:spLocks noGrp="1"/>
          </p:cNvSpPr>
          <p:nvPr>
            <p:ph type="ftr" sz="quarter" idx="11"/>
          </p:nvPr>
        </p:nvSpPr>
        <p:spPr/>
        <p:txBody>
          <a:bodyPr/>
          <a:lstStyle/>
          <a:p>
            <a:r>
              <a:rPr lang="zh-CN" altLang="en-US" dirty="0"/>
              <a:t>ICPP 2018    Eugene, Oregon, USA</a:t>
            </a:r>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dirty="0"/>
          </a:p>
        </p:txBody>
      </p:sp>
      <p:pic>
        <p:nvPicPr>
          <p:cNvPr id="7" name="Picture 6"/>
          <p:cNvPicPr>
            <a:picLocks noChangeAspect="1"/>
          </p:cNvPicPr>
          <p:nvPr/>
        </p:nvPicPr>
        <p:blipFill>
          <a:blip r:embed="rId1"/>
          <a:stretch>
            <a:fillRect/>
          </a:stretch>
        </p:blipFill>
        <p:spPr>
          <a:xfrm>
            <a:off x="911225" y="4290695"/>
            <a:ext cx="7322185" cy="1910715"/>
          </a:xfrm>
          <a:prstGeom prst="rect">
            <a:avLst/>
          </a:prstGeom>
        </p:spPr>
      </p:pic>
      <p:sp>
        <p:nvSpPr>
          <p:cNvPr id="8" name="Rectangle 7"/>
          <p:cNvSpPr/>
          <p:nvPr/>
        </p:nvSpPr>
        <p:spPr>
          <a:xfrm>
            <a:off x="4120515" y="4291330"/>
            <a:ext cx="4112895" cy="186753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 name="Text Box 8"/>
          <p:cNvSpPr txBox="1"/>
          <p:nvPr/>
        </p:nvSpPr>
        <p:spPr>
          <a:xfrm>
            <a:off x="5400675" y="3695065"/>
            <a:ext cx="2473960" cy="306705"/>
          </a:xfrm>
          <a:prstGeom prst="rect">
            <a:avLst/>
          </a:prstGeom>
          <a:noFill/>
        </p:spPr>
        <p:txBody>
          <a:bodyPr wrap="square" rtlCol="0">
            <a:spAutoFit/>
          </a:bodyPr>
          <a:p>
            <a:r>
              <a:rPr lang="en-US" sz="1400"/>
              <a:t>kernel runtime configuration</a:t>
            </a:r>
            <a:endParaRPr lang="en-US" sz="1400"/>
          </a:p>
        </p:txBody>
      </p:sp>
      <p:cxnSp>
        <p:nvCxnSpPr>
          <p:cNvPr id="10" name="Straight Arrow Connector 9"/>
          <p:cNvCxnSpPr>
            <a:stCxn id="9" idx="2"/>
            <a:endCxn id="8" idx="0"/>
          </p:cNvCxnSpPr>
          <p:nvPr/>
        </p:nvCxnSpPr>
        <p:spPr>
          <a:xfrm flipH="1">
            <a:off x="6177280" y="4001770"/>
            <a:ext cx="460375" cy="28956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935355" y="4251960"/>
            <a:ext cx="3162300" cy="1930400"/>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2" name="Text Box 11"/>
          <p:cNvSpPr txBox="1"/>
          <p:nvPr/>
        </p:nvSpPr>
        <p:spPr>
          <a:xfrm>
            <a:off x="2877185" y="3695065"/>
            <a:ext cx="1564005" cy="306705"/>
          </a:xfrm>
          <a:prstGeom prst="rect">
            <a:avLst/>
          </a:prstGeom>
          <a:noFill/>
        </p:spPr>
        <p:txBody>
          <a:bodyPr wrap="square" rtlCol="0">
            <a:spAutoFit/>
          </a:bodyPr>
          <a:p>
            <a:r>
              <a:rPr lang="en-US" sz="1400"/>
              <a:t>kernel name</a:t>
            </a:r>
            <a:endParaRPr lang="en-US" sz="1400"/>
          </a:p>
        </p:txBody>
      </p:sp>
      <p:cxnSp>
        <p:nvCxnSpPr>
          <p:cNvPr id="13" name="Straight Arrow Connector 12"/>
          <p:cNvCxnSpPr>
            <a:stCxn id="12" idx="2"/>
            <a:endCxn id="11" idx="0"/>
          </p:cNvCxnSpPr>
          <p:nvPr/>
        </p:nvCxnSpPr>
        <p:spPr>
          <a:xfrm flipH="1">
            <a:off x="2516505" y="4001770"/>
            <a:ext cx="1143000" cy="250190"/>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Solution -- Stream Manager</a:t>
            </a:r>
            <a:endParaRPr lang="en-US"/>
          </a:p>
        </p:txBody>
      </p:sp>
      <p:sp>
        <p:nvSpPr>
          <p:cNvPr id="3" name="Content Placeholder 2"/>
          <p:cNvSpPr>
            <a:spLocks noGrp="1"/>
          </p:cNvSpPr>
          <p:nvPr>
            <p:ph idx="1"/>
          </p:nvPr>
        </p:nvSpPr>
        <p:spPr>
          <a:xfrm>
            <a:off x="628650" y="1564005"/>
            <a:ext cx="7886700" cy="2054860"/>
          </a:xfrm>
        </p:spPr>
        <p:txBody>
          <a:bodyPr/>
          <a:lstStyle/>
          <a:p>
            <a:r>
              <a:rPr lang="en-US">
                <a:sym typeface="+mn-ea"/>
              </a:rPr>
              <a:t>manage the CUDA streams created for concurrent kernel execution</a:t>
            </a:r>
            <a:endParaRPr lang="en-US">
              <a:latin typeface="+mn-ea"/>
            </a:endParaRPr>
          </a:p>
          <a:p>
            <a:r>
              <a:rPr lang="en-US">
                <a:latin typeface="+mn-ea"/>
              </a:rPr>
              <a:t>supports synchronizing operations between streams</a:t>
            </a:r>
            <a:endParaRPr lang="en-US">
              <a:latin typeface="+mn-ea"/>
            </a:endParaRPr>
          </a:p>
        </p:txBody>
      </p:sp>
      <p:sp>
        <p:nvSpPr>
          <p:cNvPr id="4" name="Date Placeholder 3"/>
          <p:cNvSpPr>
            <a:spLocks noGrp="1"/>
          </p:cNvSpPr>
          <p:nvPr>
            <p:ph type="dt" sz="half" idx="10"/>
          </p:nvPr>
        </p:nvSpPr>
        <p:spPr/>
        <p:txBody>
          <a:bodyPr/>
          <a:lstStyle/>
          <a:p>
            <a:r>
              <a:rPr lang="zh-CN" altLang="en-US" smtClean="0"/>
              <a:t>Aug. 15, 2018</a:t>
            </a:r>
            <a:endParaRPr lang="zh-CN" altLang="en-US" dirty="0"/>
          </a:p>
        </p:txBody>
      </p:sp>
      <p:sp>
        <p:nvSpPr>
          <p:cNvPr id="5" name="Footer Placeholder 4"/>
          <p:cNvSpPr>
            <a:spLocks noGrp="1"/>
          </p:cNvSpPr>
          <p:nvPr>
            <p:ph type="ftr" sz="quarter" idx="11"/>
          </p:nvPr>
        </p:nvSpPr>
        <p:spPr/>
        <p:txBody>
          <a:bodyPr/>
          <a:lstStyle/>
          <a:p>
            <a:r>
              <a:rPr lang="zh-CN" altLang="en-US" dirty="0"/>
              <a:t>ICPP 2018    Eugene, Oregon, USA</a:t>
            </a:r>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dirty="0"/>
          </a:p>
        </p:txBody>
      </p:sp>
      <p:sp>
        <p:nvSpPr>
          <p:cNvPr id="7" name="Rectangle 6"/>
          <p:cNvSpPr/>
          <p:nvPr/>
        </p:nvSpPr>
        <p:spPr>
          <a:xfrm>
            <a:off x="880745" y="4067810"/>
            <a:ext cx="437515" cy="265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US"/>
          </a:p>
        </p:txBody>
      </p:sp>
      <p:sp>
        <p:nvSpPr>
          <p:cNvPr id="8" name="Rectangle 7"/>
          <p:cNvSpPr/>
          <p:nvPr/>
        </p:nvSpPr>
        <p:spPr>
          <a:xfrm>
            <a:off x="880745" y="4494530"/>
            <a:ext cx="437515" cy="265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en-US"/>
          </a:p>
        </p:txBody>
      </p:sp>
      <p:sp>
        <p:nvSpPr>
          <p:cNvPr id="9" name="Rectangle 8"/>
          <p:cNvSpPr/>
          <p:nvPr/>
        </p:nvSpPr>
        <p:spPr>
          <a:xfrm>
            <a:off x="880745" y="4918710"/>
            <a:ext cx="437515" cy="265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en-US"/>
          </a:p>
        </p:txBody>
      </p:sp>
      <p:sp>
        <p:nvSpPr>
          <p:cNvPr id="10" name="Rectangle 9"/>
          <p:cNvSpPr/>
          <p:nvPr/>
        </p:nvSpPr>
        <p:spPr>
          <a:xfrm>
            <a:off x="880745" y="5342890"/>
            <a:ext cx="437515" cy="265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endParaRPr lang="en-US"/>
          </a:p>
        </p:txBody>
      </p:sp>
      <p:sp>
        <p:nvSpPr>
          <p:cNvPr id="11" name="Text Box 10"/>
          <p:cNvSpPr txBox="1"/>
          <p:nvPr/>
        </p:nvSpPr>
        <p:spPr>
          <a:xfrm>
            <a:off x="762635" y="3676015"/>
            <a:ext cx="741680" cy="337185"/>
          </a:xfrm>
          <a:prstGeom prst="rect">
            <a:avLst/>
          </a:prstGeom>
          <a:noFill/>
        </p:spPr>
        <p:txBody>
          <a:bodyPr wrap="square" rtlCol="0">
            <a:spAutoFit/>
          </a:bodyPr>
          <a:lstStyle/>
          <a:p>
            <a:r>
              <a:rPr lang="en-US" sz="1600"/>
              <a:t>kernel</a:t>
            </a:r>
            <a:endParaRPr lang="en-US" sz="1600"/>
          </a:p>
        </p:txBody>
      </p:sp>
      <p:sp>
        <p:nvSpPr>
          <p:cNvPr id="13" name="Rectangle 12"/>
          <p:cNvSpPr/>
          <p:nvPr/>
        </p:nvSpPr>
        <p:spPr>
          <a:xfrm>
            <a:off x="1710690" y="4067810"/>
            <a:ext cx="437515" cy="2654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1</a:t>
            </a:r>
            <a:endParaRPr lang="en-US"/>
          </a:p>
        </p:txBody>
      </p:sp>
      <p:sp>
        <p:nvSpPr>
          <p:cNvPr id="14" name="Rectangle 13"/>
          <p:cNvSpPr/>
          <p:nvPr/>
        </p:nvSpPr>
        <p:spPr>
          <a:xfrm>
            <a:off x="1710690" y="4494530"/>
            <a:ext cx="437515" cy="2654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en-US">
                <a:sym typeface="+mn-ea"/>
              </a:rPr>
              <a:t>2</a:t>
            </a:r>
            <a:endParaRPr lang="en-US">
              <a:sym typeface="+mn-ea"/>
            </a:endParaRPr>
          </a:p>
        </p:txBody>
      </p:sp>
      <p:sp>
        <p:nvSpPr>
          <p:cNvPr id="15" name="Rectangle 14"/>
          <p:cNvSpPr/>
          <p:nvPr/>
        </p:nvSpPr>
        <p:spPr>
          <a:xfrm>
            <a:off x="1710690" y="4918710"/>
            <a:ext cx="437515" cy="2654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en-US">
                <a:sym typeface="+mn-ea"/>
              </a:rPr>
              <a:t>3</a:t>
            </a:r>
            <a:endParaRPr lang="en-US">
              <a:sym typeface="+mn-ea"/>
            </a:endParaRPr>
          </a:p>
        </p:txBody>
      </p:sp>
      <p:sp>
        <p:nvSpPr>
          <p:cNvPr id="16" name="Rectangle 15"/>
          <p:cNvSpPr/>
          <p:nvPr/>
        </p:nvSpPr>
        <p:spPr>
          <a:xfrm>
            <a:off x="1710690" y="5342890"/>
            <a:ext cx="437515" cy="2654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en-US">
                <a:sym typeface="+mn-ea"/>
              </a:rPr>
              <a:t>4</a:t>
            </a:r>
            <a:endParaRPr lang="en-US">
              <a:sym typeface="+mn-ea"/>
            </a:endParaRPr>
          </a:p>
        </p:txBody>
      </p:sp>
      <p:sp>
        <p:nvSpPr>
          <p:cNvPr id="17" name="Text Box 16"/>
          <p:cNvSpPr txBox="1"/>
          <p:nvPr/>
        </p:nvSpPr>
        <p:spPr>
          <a:xfrm>
            <a:off x="1536065" y="3676015"/>
            <a:ext cx="786765" cy="337185"/>
          </a:xfrm>
          <a:prstGeom prst="rect">
            <a:avLst/>
          </a:prstGeom>
          <a:noFill/>
        </p:spPr>
        <p:txBody>
          <a:bodyPr wrap="square" rtlCol="0">
            <a:spAutoFit/>
          </a:bodyPr>
          <a:lstStyle/>
          <a:p>
            <a:r>
              <a:rPr lang="en-US" sz="1600"/>
              <a:t>thread</a:t>
            </a:r>
            <a:endParaRPr lang="en-US" sz="1600"/>
          </a:p>
        </p:txBody>
      </p:sp>
      <p:sp>
        <p:nvSpPr>
          <p:cNvPr id="18" name="Rectangle 17"/>
          <p:cNvSpPr/>
          <p:nvPr/>
        </p:nvSpPr>
        <p:spPr>
          <a:xfrm>
            <a:off x="3335655" y="4067810"/>
            <a:ext cx="449580" cy="1539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GPU</a:t>
            </a:r>
            <a:endParaRPr lang="en-US"/>
          </a:p>
        </p:txBody>
      </p:sp>
      <p:sp>
        <p:nvSpPr>
          <p:cNvPr id="20" name="Rectangle 19"/>
          <p:cNvSpPr/>
          <p:nvPr/>
        </p:nvSpPr>
        <p:spPr>
          <a:xfrm>
            <a:off x="2523490" y="4067810"/>
            <a:ext cx="437515" cy="26543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1</a:t>
            </a:r>
            <a:endParaRPr lang="en-US"/>
          </a:p>
        </p:txBody>
      </p:sp>
      <p:sp>
        <p:nvSpPr>
          <p:cNvPr id="21" name="Rectangle 20"/>
          <p:cNvSpPr/>
          <p:nvPr/>
        </p:nvSpPr>
        <p:spPr>
          <a:xfrm>
            <a:off x="2523490" y="4494530"/>
            <a:ext cx="437515" cy="265430"/>
          </a:xfrm>
          <a:prstGeom prst="rect">
            <a:avLst/>
          </a:prstGeom>
        </p:spPr>
        <p:style>
          <a:lnRef idx="3">
            <a:schemeClr val="lt1"/>
          </a:lnRef>
          <a:fillRef idx="1">
            <a:schemeClr val="accent6"/>
          </a:fillRef>
          <a:effectRef idx="1">
            <a:schemeClr val="accent6"/>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en-US">
                <a:sym typeface="+mn-ea"/>
              </a:rPr>
              <a:t>2</a:t>
            </a:r>
            <a:endParaRPr lang="en-US">
              <a:sym typeface="+mn-ea"/>
            </a:endParaRPr>
          </a:p>
        </p:txBody>
      </p:sp>
      <p:sp>
        <p:nvSpPr>
          <p:cNvPr id="22" name="Rectangle 21"/>
          <p:cNvSpPr/>
          <p:nvPr/>
        </p:nvSpPr>
        <p:spPr>
          <a:xfrm>
            <a:off x="2523490" y="4918710"/>
            <a:ext cx="437515" cy="265430"/>
          </a:xfrm>
          <a:prstGeom prst="rect">
            <a:avLst/>
          </a:prstGeom>
        </p:spPr>
        <p:style>
          <a:lnRef idx="3">
            <a:schemeClr val="lt1"/>
          </a:lnRef>
          <a:fillRef idx="1">
            <a:schemeClr val="accent6"/>
          </a:fillRef>
          <a:effectRef idx="1">
            <a:schemeClr val="accent6"/>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en-US">
                <a:sym typeface="+mn-ea"/>
              </a:rPr>
              <a:t>3</a:t>
            </a:r>
            <a:endParaRPr lang="en-US">
              <a:sym typeface="+mn-ea"/>
            </a:endParaRPr>
          </a:p>
        </p:txBody>
      </p:sp>
      <p:sp>
        <p:nvSpPr>
          <p:cNvPr id="23" name="Rectangle 22"/>
          <p:cNvSpPr/>
          <p:nvPr/>
        </p:nvSpPr>
        <p:spPr>
          <a:xfrm>
            <a:off x="2523490" y="5342890"/>
            <a:ext cx="437515" cy="265430"/>
          </a:xfrm>
          <a:prstGeom prst="rect">
            <a:avLst/>
          </a:prstGeom>
        </p:spPr>
        <p:style>
          <a:lnRef idx="3">
            <a:schemeClr val="lt1"/>
          </a:lnRef>
          <a:fillRef idx="1">
            <a:schemeClr val="accent6"/>
          </a:fillRef>
          <a:effectRef idx="1">
            <a:schemeClr val="accent6"/>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en-US">
                <a:sym typeface="+mn-ea"/>
              </a:rPr>
              <a:t>4</a:t>
            </a:r>
            <a:endParaRPr lang="en-US">
              <a:sym typeface="+mn-ea"/>
            </a:endParaRPr>
          </a:p>
        </p:txBody>
      </p:sp>
      <p:sp>
        <p:nvSpPr>
          <p:cNvPr id="24" name="Text Box 23"/>
          <p:cNvSpPr txBox="1"/>
          <p:nvPr/>
        </p:nvSpPr>
        <p:spPr>
          <a:xfrm>
            <a:off x="2348865" y="3676015"/>
            <a:ext cx="878205" cy="337185"/>
          </a:xfrm>
          <a:prstGeom prst="rect">
            <a:avLst/>
          </a:prstGeom>
          <a:noFill/>
        </p:spPr>
        <p:txBody>
          <a:bodyPr wrap="square" rtlCol="0">
            <a:spAutoFit/>
          </a:bodyPr>
          <a:lstStyle/>
          <a:p>
            <a:r>
              <a:rPr lang="en-US" sz="1600"/>
              <a:t>stream</a:t>
            </a:r>
            <a:endParaRPr lang="en-US" sz="1600"/>
          </a:p>
        </p:txBody>
      </p:sp>
      <p:cxnSp>
        <p:nvCxnSpPr>
          <p:cNvPr id="25" name="Straight Arrow Connector 24"/>
          <p:cNvCxnSpPr>
            <a:stCxn id="7" idx="3"/>
            <a:endCxn id="13" idx="1"/>
          </p:cNvCxnSpPr>
          <p:nvPr/>
        </p:nvCxnSpPr>
        <p:spPr>
          <a:xfrm>
            <a:off x="1329690" y="4200525"/>
            <a:ext cx="392430"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1318260" y="5475605"/>
            <a:ext cx="392430"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1318260" y="5051425"/>
            <a:ext cx="392430"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1318260" y="4627245"/>
            <a:ext cx="392430"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2148205" y="4200525"/>
            <a:ext cx="392430"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2148205" y="4627245"/>
            <a:ext cx="392430"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2131060" y="5051425"/>
            <a:ext cx="392430"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2131060" y="5475605"/>
            <a:ext cx="392430"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2943225" y="4200525"/>
            <a:ext cx="392430"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2943225" y="4627245"/>
            <a:ext cx="392430"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2943225" y="5475605"/>
            <a:ext cx="392430"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2961005" y="5051425"/>
            <a:ext cx="392430"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37" name="Rectangle 36"/>
          <p:cNvSpPr/>
          <p:nvPr/>
        </p:nvSpPr>
        <p:spPr>
          <a:xfrm>
            <a:off x="762635" y="3687445"/>
            <a:ext cx="3100705" cy="2362835"/>
          </a:xfrm>
          <a:prstGeom prst="rect">
            <a:avLst/>
          </a:prstGeom>
          <a:noFill/>
          <a:ln w="50800" cmpd="sng">
            <a:solidFill>
              <a:schemeClr val="accent1">
                <a:shade val="50000"/>
              </a:schemeClr>
            </a:solidFill>
            <a:prstDash val="sysDot"/>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Text Box 37"/>
          <p:cNvSpPr txBox="1"/>
          <p:nvPr/>
        </p:nvSpPr>
        <p:spPr>
          <a:xfrm>
            <a:off x="863600" y="5665470"/>
            <a:ext cx="2914015" cy="337185"/>
          </a:xfrm>
          <a:prstGeom prst="rect">
            <a:avLst/>
          </a:prstGeom>
          <a:noFill/>
        </p:spPr>
        <p:txBody>
          <a:bodyPr wrap="square" rtlCol="0">
            <a:spAutoFit/>
          </a:bodyPr>
          <a:lstStyle/>
          <a:p>
            <a:pPr algn="ctr"/>
            <a:r>
              <a:rPr lang="en-US" sz="1600"/>
              <a:t>Solution with multiple threads</a:t>
            </a:r>
            <a:endParaRPr lang="en-US" sz="1600"/>
          </a:p>
        </p:txBody>
      </p:sp>
      <p:sp>
        <p:nvSpPr>
          <p:cNvPr id="39" name="Rectangle 38"/>
          <p:cNvSpPr/>
          <p:nvPr/>
        </p:nvSpPr>
        <p:spPr>
          <a:xfrm>
            <a:off x="7934960" y="4064635"/>
            <a:ext cx="449580" cy="1539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GPU</a:t>
            </a:r>
            <a:endParaRPr lang="en-US"/>
          </a:p>
        </p:txBody>
      </p:sp>
      <p:sp>
        <p:nvSpPr>
          <p:cNvPr id="40" name="Rectangle 39"/>
          <p:cNvSpPr/>
          <p:nvPr/>
        </p:nvSpPr>
        <p:spPr>
          <a:xfrm>
            <a:off x="5022215" y="4067810"/>
            <a:ext cx="437515" cy="265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US"/>
          </a:p>
        </p:txBody>
      </p:sp>
      <p:sp>
        <p:nvSpPr>
          <p:cNvPr id="41" name="Rectangle 40"/>
          <p:cNvSpPr/>
          <p:nvPr/>
        </p:nvSpPr>
        <p:spPr>
          <a:xfrm>
            <a:off x="5022215" y="4494530"/>
            <a:ext cx="437515" cy="265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en-US"/>
          </a:p>
        </p:txBody>
      </p:sp>
      <p:sp>
        <p:nvSpPr>
          <p:cNvPr id="42" name="Rectangle 41"/>
          <p:cNvSpPr/>
          <p:nvPr/>
        </p:nvSpPr>
        <p:spPr>
          <a:xfrm>
            <a:off x="5022215" y="4918710"/>
            <a:ext cx="437515" cy="265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en-US"/>
          </a:p>
        </p:txBody>
      </p:sp>
      <p:sp>
        <p:nvSpPr>
          <p:cNvPr id="43" name="Rectangle 42"/>
          <p:cNvSpPr/>
          <p:nvPr/>
        </p:nvSpPr>
        <p:spPr>
          <a:xfrm>
            <a:off x="5022215" y="5342890"/>
            <a:ext cx="437515" cy="265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endParaRPr lang="en-US"/>
          </a:p>
        </p:txBody>
      </p:sp>
      <p:sp>
        <p:nvSpPr>
          <p:cNvPr id="44" name="Text Box 43"/>
          <p:cNvSpPr txBox="1"/>
          <p:nvPr/>
        </p:nvSpPr>
        <p:spPr>
          <a:xfrm>
            <a:off x="4869815" y="3676015"/>
            <a:ext cx="741680" cy="337185"/>
          </a:xfrm>
          <a:prstGeom prst="rect">
            <a:avLst/>
          </a:prstGeom>
          <a:noFill/>
        </p:spPr>
        <p:txBody>
          <a:bodyPr wrap="square" rtlCol="0">
            <a:spAutoFit/>
          </a:bodyPr>
          <a:lstStyle/>
          <a:p>
            <a:r>
              <a:rPr lang="en-US" sz="1600"/>
              <a:t>kernel</a:t>
            </a:r>
            <a:endParaRPr lang="en-US" sz="1600"/>
          </a:p>
        </p:txBody>
      </p:sp>
      <p:sp>
        <p:nvSpPr>
          <p:cNvPr id="45" name="Rounded Rectangle 44"/>
          <p:cNvSpPr/>
          <p:nvPr/>
        </p:nvSpPr>
        <p:spPr>
          <a:xfrm>
            <a:off x="5833745" y="4364990"/>
            <a:ext cx="391795" cy="9455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a:p>
          <a:p>
            <a:pPr algn="ctr"/>
            <a:endParaRPr lang="en-US" sz="1400"/>
          </a:p>
        </p:txBody>
      </p:sp>
      <p:sp>
        <p:nvSpPr>
          <p:cNvPr id="48" name="Text Box 47"/>
          <p:cNvSpPr txBox="1"/>
          <p:nvPr/>
        </p:nvSpPr>
        <p:spPr>
          <a:xfrm>
            <a:off x="5539105" y="3996055"/>
            <a:ext cx="1150620" cy="337185"/>
          </a:xfrm>
          <a:prstGeom prst="rect">
            <a:avLst/>
          </a:prstGeom>
          <a:noFill/>
        </p:spPr>
        <p:txBody>
          <a:bodyPr wrap="square" rtlCol="0">
            <a:spAutoFit/>
          </a:bodyPr>
          <a:lstStyle/>
          <a:p>
            <a:r>
              <a:rPr lang="en-US" sz="1600"/>
              <a:t>scheduler</a:t>
            </a:r>
            <a:endParaRPr lang="en-US" sz="1600"/>
          </a:p>
        </p:txBody>
      </p:sp>
      <p:cxnSp>
        <p:nvCxnSpPr>
          <p:cNvPr id="49" name="Straight Arrow Connector 48"/>
          <p:cNvCxnSpPr>
            <a:stCxn id="40" idx="3"/>
            <a:endCxn id="45" idx="1"/>
          </p:cNvCxnSpPr>
          <p:nvPr/>
        </p:nvCxnSpPr>
        <p:spPr>
          <a:xfrm>
            <a:off x="5448300" y="4200525"/>
            <a:ext cx="374015" cy="63754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41" idx="3"/>
          </p:cNvCxnSpPr>
          <p:nvPr/>
        </p:nvCxnSpPr>
        <p:spPr>
          <a:xfrm>
            <a:off x="5448300" y="4627245"/>
            <a:ext cx="351155" cy="20129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42" idx="3"/>
          </p:cNvCxnSpPr>
          <p:nvPr/>
        </p:nvCxnSpPr>
        <p:spPr>
          <a:xfrm flipV="1">
            <a:off x="5448300" y="4839970"/>
            <a:ext cx="362585" cy="21145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43" idx="3"/>
          </p:cNvCxnSpPr>
          <p:nvPr/>
        </p:nvCxnSpPr>
        <p:spPr>
          <a:xfrm flipV="1">
            <a:off x="5448300" y="4839970"/>
            <a:ext cx="374015" cy="63563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53" name="Rectangle 52"/>
          <p:cNvSpPr/>
          <p:nvPr/>
        </p:nvSpPr>
        <p:spPr>
          <a:xfrm>
            <a:off x="6444615" y="4632325"/>
            <a:ext cx="1243965" cy="403860"/>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Rectangle 53"/>
          <p:cNvSpPr/>
          <p:nvPr/>
        </p:nvSpPr>
        <p:spPr>
          <a:xfrm>
            <a:off x="6493510" y="4701540"/>
            <a:ext cx="437515" cy="26543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1</a:t>
            </a:r>
            <a:endParaRPr lang="en-US"/>
          </a:p>
        </p:txBody>
      </p:sp>
      <p:sp>
        <p:nvSpPr>
          <p:cNvPr id="55" name="Rectangle 54"/>
          <p:cNvSpPr/>
          <p:nvPr/>
        </p:nvSpPr>
        <p:spPr>
          <a:xfrm>
            <a:off x="7188200" y="4701540"/>
            <a:ext cx="437515" cy="26543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n</a:t>
            </a:r>
            <a:endParaRPr lang="en-US"/>
          </a:p>
        </p:txBody>
      </p:sp>
      <p:sp>
        <p:nvSpPr>
          <p:cNvPr id="56" name="Text Box 55"/>
          <p:cNvSpPr txBox="1"/>
          <p:nvPr/>
        </p:nvSpPr>
        <p:spPr>
          <a:xfrm>
            <a:off x="6877050" y="4581525"/>
            <a:ext cx="470535" cy="368300"/>
          </a:xfrm>
          <a:prstGeom prst="rect">
            <a:avLst/>
          </a:prstGeom>
          <a:noFill/>
        </p:spPr>
        <p:txBody>
          <a:bodyPr wrap="square" rtlCol="0">
            <a:spAutoFit/>
          </a:bodyPr>
          <a:lstStyle/>
          <a:p>
            <a:r>
              <a:rPr lang="en-US">
                <a:solidFill>
                  <a:schemeClr val="accent6"/>
                </a:solidFill>
              </a:rPr>
              <a:t>...</a:t>
            </a:r>
            <a:endParaRPr lang="en-US">
              <a:solidFill>
                <a:schemeClr val="accent6"/>
              </a:solidFill>
            </a:endParaRPr>
          </a:p>
        </p:txBody>
      </p:sp>
      <p:sp>
        <p:nvSpPr>
          <p:cNvPr id="57" name="Text Box 56"/>
          <p:cNvSpPr txBox="1"/>
          <p:nvPr/>
        </p:nvSpPr>
        <p:spPr>
          <a:xfrm>
            <a:off x="6616065" y="4009390"/>
            <a:ext cx="901065" cy="583565"/>
          </a:xfrm>
          <a:prstGeom prst="rect">
            <a:avLst/>
          </a:prstGeom>
          <a:noFill/>
        </p:spPr>
        <p:txBody>
          <a:bodyPr wrap="square" rtlCol="0">
            <a:spAutoFit/>
          </a:bodyPr>
          <a:lstStyle/>
          <a:p>
            <a:pPr algn="ctr"/>
            <a:r>
              <a:rPr lang="en-US" sz="1600"/>
              <a:t>stream</a:t>
            </a:r>
            <a:endParaRPr lang="en-US" sz="1600"/>
          </a:p>
          <a:p>
            <a:pPr algn="ctr"/>
            <a:r>
              <a:rPr lang="en-US" sz="1600"/>
              <a:t>pool</a:t>
            </a:r>
            <a:endParaRPr lang="en-US" sz="1600"/>
          </a:p>
        </p:txBody>
      </p:sp>
      <p:cxnSp>
        <p:nvCxnSpPr>
          <p:cNvPr id="58" name="Straight Arrow Connector 57"/>
          <p:cNvCxnSpPr>
            <a:stCxn id="45" idx="3"/>
            <a:endCxn id="53" idx="1"/>
          </p:cNvCxnSpPr>
          <p:nvPr/>
        </p:nvCxnSpPr>
        <p:spPr>
          <a:xfrm flipV="1">
            <a:off x="6214110" y="4834255"/>
            <a:ext cx="219075" cy="38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39" idx="1"/>
          </p:cNvCxnSpPr>
          <p:nvPr/>
        </p:nvCxnSpPr>
        <p:spPr>
          <a:xfrm flipV="1">
            <a:off x="7677150" y="4834890"/>
            <a:ext cx="246380" cy="8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904740" y="3676015"/>
            <a:ext cx="3529965" cy="2374265"/>
          </a:xfrm>
          <a:prstGeom prst="rect">
            <a:avLst/>
          </a:prstGeom>
          <a:noFill/>
          <a:ln w="508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60"/>
          <p:cNvSpPr txBox="1"/>
          <p:nvPr/>
        </p:nvSpPr>
        <p:spPr>
          <a:xfrm>
            <a:off x="5984875" y="5672455"/>
            <a:ext cx="1455420" cy="337185"/>
          </a:xfrm>
          <a:prstGeom prst="rect">
            <a:avLst/>
          </a:prstGeom>
          <a:noFill/>
        </p:spPr>
        <p:txBody>
          <a:bodyPr wrap="square" rtlCol="0">
            <a:spAutoFit/>
          </a:bodyPr>
          <a:lstStyle/>
          <a:p>
            <a:pPr lvl="0" algn="ctr"/>
            <a:r>
              <a:rPr lang="en-US" sz="1600">
                <a:sym typeface="+mn-ea"/>
              </a:rPr>
              <a:t>our solution</a:t>
            </a:r>
            <a:endParaRPr lang="en-US" sz="16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Our Solution -- Overhead Analysis</a:t>
            </a:r>
            <a:endParaRPr lang="en-US"/>
          </a:p>
        </p:txBody>
      </p:sp>
      <p:sp>
        <p:nvSpPr>
          <p:cNvPr id="3" name="Content Placeholder 2"/>
          <p:cNvSpPr>
            <a:spLocks noGrp="1"/>
          </p:cNvSpPr>
          <p:nvPr>
            <p:ph idx="1"/>
          </p:nvPr>
        </p:nvSpPr>
        <p:spPr/>
        <p:txBody>
          <a:bodyPr/>
          <a:lstStyle/>
          <a:p>
            <a:r>
              <a:rPr lang="en-US">
                <a:latin typeface="+mn-ea"/>
              </a:rPr>
              <a:t>Time analysis: including the profiling time, kernel analysis time and the scheduling time</a:t>
            </a:r>
            <a:endParaRPr lang="en-US">
              <a:latin typeface="+mn-ea"/>
            </a:endParaRPr>
          </a:p>
          <a:p>
            <a:endParaRPr lang="en-US">
              <a:latin typeface="+mn-ea"/>
            </a:endParaRPr>
          </a:p>
          <a:p>
            <a:r>
              <a:rPr lang="en-US">
                <a:latin typeface="+mn-ea"/>
              </a:rPr>
              <a:t>Space analysis: all memory required is allocated in the host memory and can be safely released after the kernel analysis phase</a:t>
            </a:r>
            <a:endParaRPr lang="en-US">
              <a:latin typeface="+mn-ea"/>
            </a:endParaRPr>
          </a:p>
          <a:p>
            <a:pPr marL="457200" lvl="1" indent="0">
              <a:buNone/>
            </a:pPr>
            <a:endParaRPr lang="en-US">
              <a:latin typeface="+mn-ea"/>
            </a:endParaRPr>
          </a:p>
        </p:txBody>
      </p:sp>
      <p:sp>
        <p:nvSpPr>
          <p:cNvPr id="4" name="Date Placeholder 3"/>
          <p:cNvSpPr>
            <a:spLocks noGrp="1"/>
          </p:cNvSpPr>
          <p:nvPr>
            <p:ph type="dt" sz="half" idx="10"/>
          </p:nvPr>
        </p:nvSpPr>
        <p:spPr/>
        <p:txBody>
          <a:bodyPr/>
          <a:lstStyle/>
          <a:p>
            <a:r>
              <a:rPr lang="zh-CN" altLang="en-US" smtClean="0"/>
              <a:t>Aug. 15, 2018</a:t>
            </a:r>
            <a:endParaRPr lang="zh-CN" altLang="en-US" dirty="0"/>
          </a:p>
        </p:txBody>
      </p:sp>
      <p:sp>
        <p:nvSpPr>
          <p:cNvPr id="5" name="Footer Placeholder 4"/>
          <p:cNvSpPr>
            <a:spLocks noGrp="1"/>
          </p:cNvSpPr>
          <p:nvPr>
            <p:ph type="ftr" sz="quarter" idx="11"/>
          </p:nvPr>
        </p:nvSpPr>
        <p:spPr/>
        <p:txBody>
          <a:bodyPr/>
          <a:lstStyle/>
          <a:p>
            <a:r>
              <a:rPr lang="zh-CN" altLang="en-US" dirty="0"/>
              <a:t>ICPP 2018    Eugene, Oregon, USA</a:t>
            </a:r>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Evaluation -- Experiment Setup</a:t>
            </a:r>
            <a:endParaRPr lang="en-US"/>
          </a:p>
        </p:txBody>
      </p:sp>
      <p:sp>
        <p:nvSpPr>
          <p:cNvPr id="3" name="Content Placeholder 2"/>
          <p:cNvSpPr>
            <a:spLocks noGrp="1"/>
          </p:cNvSpPr>
          <p:nvPr>
            <p:ph idx="1"/>
          </p:nvPr>
        </p:nvSpPr>
        <p:spPr>
          <a:xfrm>
            <a:off x="628650" y="1564005"/>
            <a:ext cx="4515485" cy="4236085"/>
          </a:xfrm>
        </p:spPr>
        <p:txBody>
          <a:bodyPr>
            <a:normAutofit/>
          </a:bodyPr>
          <a:lstStyle/>
          <a:p>
            <a:r>
              <a:rPr lang="en-US" dirty="0" smtClean="0">
                <a:latin typeface="+mn-ea"/>
              </a:rPr>
              <a:t>software</a:t>
            </a:r>
            <a:endParaRPr lang="en-US" dirty="0" smtClean="0">
              <a:latin typeface="+mn-ea"/>
            </a:endParaRPr>
          </a:p>
          <a:p>
            <a:pPr lvl="1"/>
            <a:r>
              <a:rPr lang="en-US" sz="2000" dirty="0" err="1">
                <a:latin typeface="+mn-ea"/>
                <a:sym typeface="+mn-ea"/>
              </a:rPr>
              <a:t>Caffe</a:t>
            </a:r>
            <a:r>
              <a:rPr lang="en-US" sz="2000" dirty="0">
                <a:latin typeface="+mn-ea"/>
                <a:sym typeface="+mn-ea"/>
              </a:rPr>
              <a:t> Framework</a:t>
            </a:r>
            <a:r>
              <a:rPr lang="en-US" sz="2000" baseline="30000" dirty="0">
                <a:latin typeface="+mn-ea"/>
                <a:sym typeface="+mn-ea"/>
              </a:rPr>
              <a:t>[MM'14]</a:t>
            </a:r>
            <a:endParaRPr lang="en-US" sz="2000" baseline="30000" dirty="0">
              <a:latin typeface="+mn-ea"/>
              <a:sym typeface="+mn-ea"/>
            </a:endParaRPr>
          </a:p>
          <a:p>
            <a:pPr lvl="1"/>
            <a:r>
              <a:rPr lang="en-US" sz="2000" dirty="0">
                <a:latin typeface="+mn-ea"/>
                <a:sym typeface="+mn-ea"/>
              </a:rPr>
              <a:t>CUDA toolkit 8.0</a:t>
            </a:r>
            <a:endParaRPr lang="en-US" sz="2000" dirty="0">
              <a:latin typeface="+mn-ea"/>
              <a:sym typeface="+mn-ea"/>
            </a:endParaRPr>
          </a:p>
          <a:p>
            <a:pPr lvl="1"/>
            <a:r>
              <a:rPr lang="en-US" sz="2000" dirty="0">
                <a:latin typeface="+mn-ea"/>
                <a:sym typeface="+mn-ea"/>
              </a:rPr>
              <a:t>glpk-4.63</a:t>
            </a:r>
            <a:endParaRPr lang="en-US" dirty="0">
              <a:latin typeface="+mn-ea"/>
            </a:endParaRPr>
          </a:p>
          <a:p>
            <a:pPr lvl="0"/>
            <a:r>
              <a:rPr lang="en-US" sz="2400" dirty="0">
                <a:latin typeface="+mn-ea"/>
              </a:rPr>
              <a:t>Datasets and models</a:t>
            </a:r>
            <a:endParaRPr lang="en-US" sz="2400" dirty="0">
              <a:latin typeface="+mn-ea"/>
            </a:endParaRPr>
          </a:p>
          <a:p>
            <a:pPr lvl="1"/>
            <a:r>
              <a:rPr lang="en-US" sz="2000" dirty="0">
                <a:latin typeface="+mn-ea"/>
              </a:rPr>
              <a:t>MNIST</a:t>
            </a:r>
            <a:r>
              <a:rPr lang="en-US" sz="2000" baseline="30000" dirty="0">
                <a:latin typeface="+mn-ea"/>
              </a:rPr>
              <a:t>[Proc. of IEEE'98]</a:t>
            </a:r>
            <a:r>
              <a:rPr lang="en-US" sz="2000" dirty="0">
                <a:latin typeface="+mn-ea"/>
              </a:rPr>
              <a:t> -- </a:t>
            </a:r>
            <a:r>
              <a:rPr lang="en-US" sz="2000" dirty="0" err="1">
                <a:latin typeface="+mn-ea"/>
              </a:rPr>
              <a:t>siamese</a:t>
            </a:r>
            <a:r>
              <a:rPr lang="en-US" sz="2000" dirty="0">
                <a:latin typeface="+mn-ea"/>
              </a:rPr>
              <a:t> model</a:t>
            </a:r>
            <a:endParaRPr lang="en-US" sz="2000" dirty="0">
              <a:latin typeface="+mn-ea"/>
            </a:endParaRPr>
          </a:p>
          <a:p>
            <a:pPr lvl="1"/>
            <a:r>
              <a:rPr lang="en-US" sz="2000" dirty="0">
                <a:latin typeface="+mn-ea"/>
              </a:rPr>
              <a:t>CIFAR-10</a:t>
            </a:r>
            <a:r>
              <a:rPr lang="en-US" sz="2000" baseline="30000" dirty="0">
                <a:latin typeface="+mn-ea"/>
                <a:sym typeface="+mn-ea"/>
              </a:rPr>
              <a:t>[Tech. Report'09]</a:t>
            </a:r>
            <a:r>
              <a:rPr lang="en-US" sz="2000" dirty="0">
                <a:latin typeface="+mn-ea"/>
              </a:rPr>
              <a:t> -- CIFAR10 model</a:t>
            </a:r>
            <a:endParaRPr lang="en-US" sz="2000" dirty="0">
              <a:latin typeface="+mn-ea"/>
            </a:endParaRPr>
          </a:p>
          <a:p>
            <a:pPr lvl="1"/>
            <a:r>
              <a:rPr lang="en-US" sz="2000" dirty="0">
                <a:latin typeface="+mn-ea"/>
              </a:rPr>
              <a:t>ImageNet 2012</a:t>
            </a:r>
            <a:r>
              <a:rPr lang="en-US" sz="2000" baseline="30000" dirty="0">
                <a:latin typeface="+mn-ea"/>
                <a:sym typeface="+mn-ea"/>
              </a:rPr>
              <a:t>[IJCV'12]</a:t>
            </a:r>
            <a:r>
              <a:rPr lang="en-US" sz="2000" dirty="0">
                <a:latin typeface="+mn-ea"/>
              </a:rPr>
              <a:t> -- </a:t>
            </a:r>
            <a:r>
              <a:rPr lang="en-US" sz="2000" dirty="0" err="1">
                <a:latin typeface="+mn-ea"/>
              </a:rPr>
              <a:t>CaffeNet</a:t>
            </a:r>
            <a:r>
              <a:rPr lang="en-US" sz="2000" dirty="0">
                <a:latin typeface="+mn-ea"/>
              </a:rPr>
              <a:t> model &amp; </a:t>
            </a:r>
            <a:r>
              <a:rPr lang="en-US" sz="2000" dirty="0" err="1">
                <a:latin typeface="+mn-ea"/>
              </a:rPr>
              <a:t>GoogLeNet</a:t>
            </a:r>
            <a:endParaRPr lang="en-US" sz="2000" dirty="0" err="1">
              <a:latin typeface="+mn-ea"/>
            </a:endParaRPr>
          </a:p>
        </p:txBody>
      </p:sp>
      <p:sp>
        <p:nvSpPr>
          <p:cNvPr id="4" name="Date Placeholder 3"/>
          <p:cNvSpPr>
            <a:spLocks noGrp="1"/>
          </p:cNvSpPr>
          <p:nvPr>
            <p:ph type="dt" sz="half" idx="10"/>
          </p:nvPr>
        </p:nvSpPr>
        <p:spPr/>
        <p:txBody>
          <a:bodyPr/>
          <a:lstStyle/>
          <a:p>
            <a:r>
              <a:rPr lang="zh-CN" altLang="en-US" smtClean="0"/>
              <a:t>Aug. 15, 2018</a:t>
            </a:r>
            <a:endParaRPr lang="zh-CN" altLang="en-US" dirty="0"/>
          </a:p>
        </p:txBody>
      </p:sp>
      <p:sp>
        <p:nvSpPr>
          <p:cNvPr id="5" name="Footer Placeholder 4"/>
          <p:cNvSpPr>
            <a:spLocks noGrp="1"/>
          </p:cNvSpPr>
          <p:nvPr>
            <p:ph type="ftr" sz="quarter" idx="11"/>
          </p:nvPr>
        </p:nvSpPr>
        <p:spPr/>
        <p:txBody>
          <a:bodyPr/>
          <a:lstStyle/>
          <a:p>
            <a:r>
              <a:rPr lang="zh-CN" altLang="en-US" dirty="0"/>
              <a:t>ICPP 2018    Eugene, Oregon, USA</a:t>
            </a:r>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dirty="0"/>
          </a:p>
        </p:txBody>
      </p:sp>
      <p:pic>
        <p:nvPicPr>
          <p:cNvPr id="9" name="Picture 8"/>
          <p:cNvPicPr>
            <a:picLocks noChangeAspect="1"/>
          </p:cNvPicPr>
          <p:nvPr/>
        </p:nvPicPr>
        <p:blipFill>
          <a:blip r:embed="rId1"/>
          <a:stretch>
            <a:fillRect/>
          </a:stretch>
        </p:blipFill>
        <p:spPr>
          <a:xfrm>
            <a:off x="5025390" y="1801877"/>
            <a:ext cx="4114800" cy="2908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Evaluation -- Speedup</a:t>
            </a:r>
            <a:endParaRPr lang="en-US"/>
          </a:p>
        </p:txBody>
      </p:sp>
      <p:sp>
        <p:nvSpPr>
          <p:cNvPr id="4" name="Date Placeholder 3"/>
          <p:cNvSpPr>
            <a:spLocks noGrp="1"/>
          </p:cNvSpPr>
          <p:nvPr>
            <p:ph type="dt" sz="half" idx="10"/>
          </p:nvPr>
        </p:nvSpPr>
        <p:spPr/>
        <p:txBody>
          <a:bodyPr/>
          <a:lstStyle/>
          <a:p>
            <a:r>
              <a:rPr lang="zh-CN" altLang="en-US" smtClean="0"/>
              <a:t>Aug. 15, 2018</a:t>
            </a:r>
            <a:endParaRPr lang="zh-CN" altLang="en-US" dirty="0"/>
          </a:p>
        </p:txBody>
      </p:sp>
      <p:sp>
        <p:nvSpPr>
          <p:cNvPr id="5" name="Footer Placeholder 4"/>
          <p:cNvSpPr>
            <a:spLocks noGrp="1"/>
          </p:cNvSpPr>
          <p:nvPr>
            <p:ph type="ftr" sz="quarter" idx="11"/>
          </p:nvPr>
        </p:nvSpPr>
        <p:spPr/>
        <p:txBody>
          <a:bodyPr/>
          <a:lstStyle/>
          <a:p>
            <a:r>
              <a:rPr lang="zh-CN" altLang="en-US" dirty="0"/>
              <a:t>ICPP 2018    Eugene, Oregon, USA</a:t>
            </a:r>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dirty="0"/>
          </a:p>
        </p:txBody>
      </p:sp>
      <p:pic>
        <p:nvPicPr>
          <p:cNvPr id="7" name="Picture 6"/>
          <p:cNvPicPr>
            <a:picLocks noChangeAspect="1"/>
          </p:cNvPicPr>
          <p:nvPr/>
        </p:nvPicPr>
        <p:blipFill>
          <a:blip r:embed="rId1"/>
          <a:stretch>
            <a:fillRect/>
          </a:stretch>
        </p:blipFill>
        <p:spPr>
          <a:xfrm>
            <a:off x="71755" y="1875155"/>
            <a:ext cx="4554220" cy="3842385"/>
          </a:xfrm>
          <a:prstGeom prst="rect">
            <a:avLst/>
          </a:prstGeom>
        </p:spPr>
      </p:pic>
      <p:pic>
        <p:nvPicPr>
          <p:cNvPr id="8" name="Picture 7"/>
          <p:cNvPicPr>
            <a:picLocks noChangeAspect="1"/>
          </p:cNvPicPr>
          <p:nvPr/>
        </p:nvPicPr>
        <p:blipFill>
          <a:blip r:embed="rId2"/>
          <a:stretch>
            <a:fillRect/>
          </a:stretch>
        </p:blipFill>
        <p:spPr>
          <a:xfrm>
            <a:off x="4625975" y="1875155"/>
            <a:ext cx="4363085" cy="3450590"/>
          </a:xfrm>
          <a:prstGeom prst="rect">
            <a:avLst/>
          </a:prstGeom>
        </p:spPr>
      </p:pic>
      <p:sp>
        <p:nvSpPr>
          <p:cNvPr id="10" name="Text Box 9"/>
          <p:cNvSpPr txBox="1"/>
          <p:nvPr/>
        </p:nvSpPr>
        <p:spPr>
          <a:xfrm>
            <a:off x="697865" y="5696585"/>
            <a:ext cx="3636645" cy="521970"/>
          </a:xfrm>
          <a:prstGeom prst="rect">
            <a:avLst/>
          </a:prstGeom>
          <a:noFill/>
        </p:spPr>
        <p:txBody>
          <a:bodyPr wrap="square" rtlCol="0">
            <a:spAutoFit/>
          </a:bodyPr>
          <a:p>
            <a:r>
              <a:rPr lang="en-US" sz="1400"/>
              <a:t>Speedup of GLP4NN-Caffe over Caffe for convolution layers of GoogLeNet</a:t>
            </a:r>
            <a:endParaRPr lang="en-US" sz="1400"/>
          </a:p>
        </p:txBody>
      </p:sp>
      <p:sp>
        <p:nvSpPr>
          <p:cNvPr id="11" name="Text Box 10"/>
          <p:cNvSpPr txBox="1"/>
          <p:nvPr/>
        </p:nvSpPr>
        <p:spPr>
          <a:xfrm>
            <a:off x="5352415" y="5400675"/>
            <a:ext cx="3636645" cy="521970"/>
          </a:xfrm>
          <a:prstGeom prst="rect">
            <a:avLst/>
          </a:prstGeom>
          <a:noFill/>
        </p:spPr>
        <p:txBody>
          <a:bodyPr wrap="square" rtlCol="0">
            <a:spAutoFit/>
          </a:bodyPr>
          <a:p>
            <a:r>
              <a:rPr lang="en-US" sz="1400"/>
              <a:t>Number of concurrent kernels launched for these layers</a:t>
            </a:r>
            <a:endParaRPr lang="en-US" sz="1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Evaluation -- Speedup (2)</a:t>
            </a:r>
            <a:endParaRPr lang="en-US"/>
          </a:p>
        </p:txBody>
      </p:sp>
      <p:sp>
        <p:nvSpPr>
          <p:cNvPr id="4" name="Date Placeholder 3"/>
          <p:cNvSpPr>
            <a:spLocks noGrp="1"/>
          </p:cNvSpPr>
          <p:nvPr>
            <p:ph type="dt" sz="half" idx="10"/>
          </p:nvPr>
        </p:nvSpPr>
        <p:spPr/>
        <p:txBody>
          <a:bodyPr/>
          <a:lstStyle/>
          <a:p>
            <a:r>
              <a:rPr lang="zh-CN" altLang="en-US" smtClean="0"/>
              <a:t>Aug. 15, 2018</a:t>
            </a:r>
            <a:endParaRPr lang="zh-CN" altLang="en-US" dirty="0"/>
          </a:p>
        </p:txBody>
      </p:sp>
      <p:sp>
        <p:nvSpPr>
          <p:cNvPr id="5" name="Footer Placeholder 4"/>
          <p:cNvSpPr>
            <a:spLocks noGrp="1"/>
          </p:cNvSpPr>
          <p:nvPr>
            <p:ph type="ftr" sz="quarter" idx="11"/>
          </p:nvPr>
        </p:nvSpPr>
        <p:spPr/>
        <p:txBody>
          <a:bodyPr/>
          <a:lstStyle/>
          <a:p>
            <a:r>
              <a:rPr lang="zh-CN" altLang="en-US" dirty="0"/>
              <a:t>ICPP 2018    Eugene, Oregon, USA</a:t>
            </a:r>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dirty="0"/>
          </a:p>
        </p:txBody>
      </p:sp>
      <p:pic>
        <p:nvPicPr>
          <p:cNvPr id="8" name="Picture 7"/>
          <p:cNvPicPr>
            <a:picLocks noChangeAspect="1"/>
          </p:cNvPicPr>
          <p:nvPr/>
        </p:nvPicPr>
        <p:blipFill>
          <a:blip r:embed="rId1"/>
          <a:stretch>
            <a:fillRect/>
          </a:stretch>
        </p:blipFill>
        <p:spPr>
          <a:xfrm>
            <a:off x="4518660" y="2510920"/>
            <a:ext cx="4203700" cy="2654300"/>
          </a:xfrm>
          <a:prstGeom prst="rect">
            <a:avLst/>
          </a:prstGeom>
        </p:spPr>
      </p:pic>
      <p:pic>
        <p:nvPicPr>
          <p:cNvPr id="9" name="Picture 8"/>
          <p:cNvPicPr>
            <a:picLocks noChangeAspect="1"/>
          </p:cNvPicPr>
          <p:nvPr/>
        </p:nvPicPr>
        <p:blipFill>
          <a:blip r:embed="rId2"/>
          <a:stretch>
            <a:fillRect/>
          </a:stretch>
        </p:blipFill>
        <p:spPr>
          <a:xfrm>
            <a:off x="1019810" y="4174490"/>
            <a:ext cx="2336165" cy="2150110"/>
          </a:xfrm>
          <a:prstGeom prst="rect">
            <a:avLst/>
          </a:prstGeom>
        </p:spPr>
      </p:pic>
      <p:pic>
        <p:nvPicPr>
          <p:cNvPr id="10" name="Picture 9"/>
          <p:cNvPicPr>
            <a:picLocks noChangeAspect="1"/>
          </p:cNvPicPr>
          <p:nvPr/>
        </p:nvPicPr>
        <p:blipFill>
          <a:blip r:embed="rId3"/>
          <a:stretch>
            <a:fillRect/>
          </a:stretch>
        </p:blipFill>
        <p:spPr>
          <a:xfrm>
            <a:off x="1019810" y="1685290"/>
            <a:ext cx="2336800" cy="2261870"/>
          </a:xfrm>
          <a:prstGeom prst="rect">
            <a:avLst/>
          </a:prstGeom>
        </p:spPr>
      </p:pic>
      <p:sp>
        <p:nvSpPr>
          <p:cNvPr id="11" name="Flowchart: Alternate Process 10"/>
          <p:cNvSpPr/>
          <p:nvPr/>
        </p:nvSpPr>
        <p:spPr>
          <a:xfrm>
            <a:off x="1310005" y="1995805"/>
            <a:ext cx="762000" cy="138430"/>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Alternate Process 11"/>
          <p:cNvSpPr/>
          <p:nvPr/>
        </p:nvSpPr>
        <p:spPr>
          <a:xfrm>
            <a:off x="1310005" y="4396740"/>
            <a:ext cx="762000" cy="138430"/>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3375025" y="3961130"/>
            <a:ext cx="1776730" cy="81724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34080" y="2291080"/>
            <a:ext cx="1717675" cy="72898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352290" y="4778375"/>
            <a:ext cx="4536440" cy="52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1600">
                <a:solidFill>
                  <a:schemeClr val="tx1"/>
                </a:solidFill>
              </a:rPr>
              <a:t>comparison between GLP4NN-Caffe and Caffe for CIFAR10 on TitanXP and Siamese on P100</a:t>
            </a:r>
            <a:endParaRPr lang="en-US" sz="16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a:t>space analysis</a:t>
            </a:r>
            <a:endParaRPr lang="en-US"/>
          </a:p>
        </p:txBody>
      </p:sp>
      <p:sp>
        <p:nvSpPr>
          <p:cNvPr id="8" name="Content Placeholder 7"/>
          <p:cNvSpPr>
            <a:spLocks noGrp="1"/>
          </p:cNvSpPr>
          <p:nvPr>
            <p:ph sz="half" idx="2"/>
          </p:nvPr>
        </p:nvSpPr>
        <p:spPr/>
        <p:txBody>
          <a:bodyPr/>
          <a:lstStyle/>
          <a:p>
            <a:r>
              <a:rPr lang="en-US"/>
              <a:t>time analysis</a:t>
            </a:r>
            <a:endParaRPr lang="en-US"/>
          </a:p>
        </p:txBody>
      </p:sp>
      <p:sp>
        <p:nvSpPr>
          <p:cNvPr id="4" name="Date Placeholder 3"/>
          <p:cNvSpPr>
            <a:spLocks noGrp="1"/>
          </p:cNvSpPr>
          <p:nvPr>
            <p:ph type="dt" sz="half" idx="10"/>
          </p:nvPr>
        </p:nvSpPr>
        <p:spPr/>
        <p:txBody>
          <a:bodyPr/>
          <a:lstStyle/>
          <a:p>
            <a:r>
              <a:rPr lang="zh-CN" altLang="en-US" smtClean="0"/>
              <a:t>Aug. 15, 2018</a:t>
            </a:r>
            <a:endParaRPr lang="zh-CN" altLang="en-US" dirty="0"/>
          </a:p>
        </p:txBody>
      </p:sp>
      <p:sp>
        <p:nvSpPr>
          <p:cNvPr id="5" name="Footer Placeholder 4"/>
          <p:cNvSpPr>
            <a:spLocks noGrp="1"/>
          </p:cNvSpPr>
          <p:nvPr>
            <p:ph type="ftr" sz="quarter" idx="11"/>
          </p:nvPr>
        </p:nvSpPr>
        <p:spPr/>
        <p:txBody>
          <a:bodyPr/>
          <a:lstStyle/>
          <a:p>
            <a:r>
              <a:rPr lang="zh-CN" altLang="en-US" dirty="0"/>
              <a:t>ICPP 2018    Eugene, Oregon, USA</a:t>
            </a:r>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dirty="0"/>
          </a:p>
        </p:txBody>
      </p:sp>
      <p:sp>
        <p:nvSpPr>
          <p:cNvPr id="10" name="Title 9"/>
          <p:cNvSpPr>
            <a:spLocks noGrp="1"/>
          </p:cNvSpPr>
          <p:nvPr>
            <p:ph type="title"/>
          </p:nvPr>
        </p:nvSpPr>
        <p:spPr>
          <a:xfrm>
            <a:off x="1226276" y="170180"/>
            <a:ext cx="7323364" cy="955221"/>
          </a:xfrm>
        </p:spPr>
        <p:txBody>
          <a:bodyPr anchor="ctr" anchorCtr="0"/>
          <a:lstStyle/>
          <a:p>
            <a:pPr algn="l"/>
            <a:r>
              <a:rPr lang="en-US"/>
              <a:t>Evaluation -- Overhead Analysis</a:t>
            </a:r>
            <a:endParaRPr lang="en-US"/>
          </a:p>
        </p:txBody>
      </p:sp>
      <p:pic>
        <p:nvPicPr>
          <p:cNvPr id="11" name="Picture 10"/>
          <p:cNvPicPr>
            <a:picLocks noChangeAspect="1"/>
          </p:cNvPicPr>
          <p:nvPr/>
        </p:nvPicPr>
        <p:blipFill>
          <a:blip r:embed="rId1"/>
          <a:stretch>
            <a:fillRect/>
          </a:stretch>
        </p:blipFill>
        <p:spPr>
          <a:xfrm>
            <a:off x="431800" y="2459355"/>
            <a:ext cx="3860800" cy="2679700"/>
          </a:xfrm>
          <a:prstGeom prst="rect">
            <a:avLst/>
          </a:prstGeom>
        </p:spPr>
      </p:pic>
      <p:pic>
        <p:nvPicPr>
          <p:cNvPr id="14" name="Picture 13"/>
          <p:cNvPicPr>
            <a:picLocks noChangeAspect="1"/>
          </p:cNvPicPr>
          <p:nvPr/>
        </p:nvPicPr>
        <p:blipFill>
          <a:blip r:embed="rId2"/>
          <a:stretch>
            <a:fillRect/>
          </a:stretch>
        </p:blipFill>
        <p:spPr>
          <a:xfrm>
            <a:off x="4629150" y="2262505"/>
            <a:ext cx="4102100" cy="3073400"/>
          </a:xfrm>
          <a:prstGeom prst="rect">
            <a:avLst/>
          </a:prstGeom>
        </p:spPr>
      </p:pic>
      <p:sp>
        <p:nvSpPr>
          <p:cNvPr id="2" name="Rectangle 1"/>
          <p:cNvSpPr/>
          <p:nvPr/>
        </p:nvSpPr>
        <p:spPr>
          <a:xfrm>
            <a:off x="4867275" y="2262505"/>
            <a:ext cx="3648075" cy="32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 name="Rectangle 2"/>
          <p:cNvSpPr/>
          <p:nvPr/>
        </p:nvSpPr>
        <p:spPr>
          <a:xfrm>
            <a:off x="431800" y="4992370"/>
            <a:ext cx="3968115" cy="343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a:t>Evaluation -- </a:t>
            </a:r>
            <a:r>
              <a:rPr>
                <a:sym typeface="+mn-ea"/>
              </a:rPr>
              <a:t>Convergence Validation</a:t>
            </a:r>
            <a:endParaRPr lang="en-US"/>
          </a:p>
        </p:txBody>
      </p:sp>
      <p:sp>
        <p:nvSpPr>
          <p:cNvPr id="9" name="Content Placeholder 8"/>
          <p:cNvSpPr>
            <a:spLocks noGrp="1"/>
          </p:cNvSpPr>
          <p:nvPr>
            <p:ph idx="1"/>
          </p:nvPr>
        </p:nvSpPr>
        <p:spPr>
          <a:xfrm>
            <a:off x="628650" y="1564005"/>
            <a:ext cx="7886700" cy="1670050"/>
          </a:xfrm>
        </p:spPr>
        <p:txBody>
          <a:bodyPr/>
          <a:lstStyle/>
          <a:p>
            <a:pPr lvl="0"/>
            <a:r>
              <a:rPr lang="en-US" sz="2330"/>
              <a:t>The difference between GLP4NN-Caffe and Caffe is caused by the shuffle process while fetching training batch samples.</a:t>
            </a:r>
            <a:endParaRPr lang="en-US" sz="2330"/>
          </a:p>
        </p:txBody>
      </p:sp>
      <p:sp>
        <p:nvSpPr>
          <p:cNvPr id="5" name="Date Placeholder 4"/>
          <p:cNvSpPr>
            <a:spLocks noGrp="1"/>
          </p:cNvSpPr>
          <p:nvPr>
            <p:ph type="dt" sz="half" idx="10"/>
          </p:nvPr>
        </p:nvSpPr>
        <p:spPr/>
        <p:txBody>
          <a:bodyPr/>
          <a:lstStyle/>
          <a:p>
            <a:r>
              <a:rPr lang="zh-CN" altLang="en-US" smtClean="0"/>
              <a:t>Aug. 15, 2018</a:t>
            </a:r>
            <a:endParaRPr lang="zh-CN" altLang="en-US"/>
          </a:p>
        </p:txBody>
      </p:sp>
      <p:sp>
        <p:nvSpPr>
          <p:cNvPr id="6" name="Footer Placeholder 5"/>
          <p:cNvSpPr>
            <a:spLocks noGrp="1"/>
          </p:cNvSpPr>
          <p:nvPr>
            <p:ph type="ftr" sz="quarter" idx="11"/>
          </p:nvPr>
        </p:nvSpPr>
        <p:spPr/>
        <p:txBody>
          <a:bodyPr/>
          <a:lstStyle/>
          <a:p>
            <a:r>
              <a:rPr lang="zh-CN" altLang="en-US"/>
              <a:t>ICPP 2018    Eugene, Oregon, USA</a:t>
            </a:r>
            <a:endParaRPr lang="zh-CN" altLang="en-US"/>
          </a:p>
        </p:txBody>
      </p:sp>
      <p:sp>
        <p:nvSpPr>
          <p:cNvPr id="7" name="Slide Number Placeholder 6"/>
          <p:cNvSpPr>
            <a:spLocks noGrp="1"/>
          </p:cNvSpPr>
          <p:nvPr>
            <p:ph type="sldNum" sz="quarter" idx="12"/>
          </p:nvPr>
        </p:nvSpPr>
        <p:spPr/>
        <p:txBody>
          <a:bodyPr/>
          <a:lstStyle/>
          <a:p>
            <a:fld id="{69A57555-43D7-4363-AFB1-40EB9C317935}" type="slidenum">
              <a:rPr lang="zh-CN" altLang="en-US" smtClean="0"/>
            </a:fld>
            <a:endParaRPr lang="zh-CN" altLang="en-US"/>
          </a:p>
        </p:txBody>
      </p:sp>
      <p:pic>
        <p:nvPicPr>
          <p:cNvPr id="10" name="Picture 9"/>
          <p:cNvPicPr>
            <a:picLocks noChangeAspect="1"/>
          </p:cNvPicPr>
          <p:nvPr/>
        </p:nvPicPr>
        <p:blipFill>
          <a:blip r:embed="rId1"/>
          <a:stretch>
            <a:fillRect/>
          </a:stretch>
        </p:blipFill>
        <p:spPr>
          <a:xfrm>
            <a:off x="2804795" y="2933700"/>
            <a:ext cx="3850640" cy="3284220"/>
          </a:xfrm>
          <a:prstGeom prst="rect">
            <a:avLst/>
          </a:prstGeom>
        </p:spPr>
      </p:pic>
      <p:sp>
        <p:nvSpPr>
          <p:cNvPr id="2" name="Rectangle 1"/>
          <p:cNvSpPr/>
          <p:nvPr/>
        </p:nvSpPr>
        <p:spPr>
          <a:xfrm>
            <a:off x="2804795" y="5981065"/>
            <a:ext cx="4016375" cy="2368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1400">
                <a:solidFill>
                  <a:schemeClr val="tx1"/>
                </a:solidFill>
              </a:rPr>
              <a:t>Training CIFAR10 networks on P100</a:t>
            </a:r>
            <a:endParaRPr lang="en-US" sz="14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sz="2400" dirty="0">
                <a:latin typeface="+mn-ea"/>
              </a:rPr>
              <a:t>GLP4NN is a light-weight parallelization framework for DNN models without affecting their convergence </a:t>
            </a:r>
            <a:r>
              <a:rPr lang="en-US" sz="2400" dirty="0" smtClean="0">
                <a:latin typeface="+mn-ea"/>
              </a:rPr>
              <a:t>property.</a:t>
            </a:r>
            <a:endParaRPr lang="en-US" sz="2400" dirty="0">
              <a:latin typeface="+mn-ea"/>
            </a:endParaRPr>
          </a:p>
          <a:p>
            <a:r>
              <a:rPr lang="en-US" sz="2400" dirty="0" smtClean="0">
                <a:latin typeface="+mn-ea"/>
              </a:rPr>
              <a:t>It </a:t>
            </a:r>
            <a:r>
              <a:rPr lang="en-US" sz="2400" dirty="0">
                <a:latin typeface="+mn-ea"/>
              </a:rPr>
              <a:t>can collect kernel execution configurations on-the-fly with a low </a:t>
            </a:r>
            <a:r>
              <a:rPr lang="en-US" sz="2400" dirty="0" smtClean="0">
                <a:latin typeface="+mn-ea"/>
              </a:rPr>
              <a:t>overhead.</a:t>
            </a:r>
            <a:endParaRPr lang="en-US" sz="2400" dirty="0">
              <a:latin typeface="+mn-ea"/>
            </a:endParaRPr>
          </a:p>
          <a:p>
            <a:r>
              <a:rPr lang="en-US" sz="2400" dirty="0" smtClean="0">
                <a:latin typeface="+mn-ea"/>
              </a:rPr>
              <a:t>It </a:t>
            </a:r>
            <a:r>
              <a:rPr lang="en-US" sz="2400" dirty="0">
                <a:latin typeface="+mn-ea"/>
              </a:rPr>
              <a:t>can support concurrent kernel execution without consuming too many host threads by utilizing a pool-style stream </a:t>
            </a:r>
            <a:r>
              <a:rPr lang="en-US" sz="2400" dirty="0" smtClean="0">
                <a:latin typeface="+mn-ea"/>
              </a:rPr>
              <a:t>manager.</a:t>
            </a:r>
            <a:endParaRPr lang="en-US" sz="2400" dirty="0">
              <a:latin typeface="+mn-ea"/>
            </a:endParaRPr>
          </a:p>
          <a:p>
            <a:r>
              <a:rPr lang="en-US" sz="2400" dirty="0" smtClean="0">
                <a:latin typeface="+mn-ea"/>
              </a:rPr>
              <a:t>Experiment </a:t>
            </a:r>
            <a:r>
              <a:rPr lang="en-US" sz="2400" dirty="0">
                <a:latin typeface="+mn-ea"/>
              </a:rPr>
              <a:t>results indicate that GLP4NN can efficiently accelerate the training of a DNN model on modern </a:t>
            </a:r>
            <a:r>
              <a:rPr lang="en-US" sz="2400" dirty="0" smtClean="0">
                <a:latin typeface="+mn-ea"/>
              </a:rPr>
              <a:t>GPUs.</a:t>
            </a:r>
            <a:endParaRPr lang="en-US" sz="2400" dirty="0">
              <a:latin typeface="+mn-ea"/>
            </a:endParaRPr>
          </a:p>
        </p:txBody>
      </p:sp>
      <p:sp>
        <p:nvSpPr>
          <p:cNvPr id="4" name="Date Placeholder 3"/>
          <p:cNvSpPr>
            <a:spLocks noGrp="1"/>
          </p:cNvSpPr>
          <p:nvPr>
            <p:ph type="dt" sz="half" idx="10"/>
          </p:nvPr>
        </p:nvSpPr>
        <p:spPr/>
        <p:txBody>
          <a:bodyPr/>
          <a:lstStyle/>
          <a:p>
            <a:r>
              <a:rPr lang="zh-CN" altLang="en-US" smtClean="0"/>
              <a:t>Aug. 15, 2018</a:t>
            </a:r>
            <a:endParaRPr lang="zh-CN" altLang="en-US" dirty="0"/>
          </a:p>
        </p:txBody>
      </p:sp>
      <p:sp>
        <p:nvSpPr>
          <p:cNvPr id="5" name="Footer Placeholder 4"/>
          <p:cNvSpPr>
            <a:spLocks noGrp="1"/>
          </p:cNvSpPr>
          <p:nvPr>
            <p:ph type="ftr" sz="quarter" idx="11"/>
          </p:nvPr>
        </p:nvSpPr>
        <p:spPr/>
        <p:txBody>
          <a:bodyPr/>
          <a:lstStyle/>
          <a:p>
            <a:r>
              <a:rPr lang="zh-CN" altLang="en-US" dirty="0"/>
              <a:t>ICPP 2018    Eugene, Oregon, USA</a:t>
            </a:r>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altLang="en-SG" dirty="0"/>
              <a:t>Overview -- Deep Neural Networks</a:t>
            </a:r>
            <a:endParaRPr altLang="en-SG" dirty="0"/>
          </a:p>
        </p:txBody>
      </p:sp>
      <p:sp>
        <p:nvSpPr>
          <p:cNvPr id="3" name="Content Placeholder 2"/>
          <p:cNvSpPr>
            <a:spLocks noGrp="1"/>
          </p:cNvSpPr>
          <p:nvPr>
            <p:ph idx="1"/>
          </p:nvPr>
        </p:nvSpPr>
        <p:spPr>
          <a:xfrm>
            <a:off x="628650" y="1564005"/>
            <a:ext cx="7886700" cy="3315335"/>
          </a:xfrm>
        </p:spPr>
        <p:txBody>
          <a:bodyPr/>
          <a:lstStyle/>
          <a:p>
            <a:r>
              <a:rPr lang="en-US" sz="2400" dirty="0" smtClean="0">
                <a:latin typeface="+mn-ea"/>
              </a:rPr>
              <a:t>Wide applications</a:t>
            </a:r>
            <a:endParaRPr lang="en-US" sz="2400" dirty="0" smtClean="0">
              <a:latin typeface="+mn-ea"/>
            </a:endParaRPr>
          </a:p>
          <a:p>
            <a:pPr lvl="1"/>
            <a:r>
              <a:rPr lang="en-US" altLang="en-SG" sz="2000" dirty="0">
                <a:latin typeface="+mn-ea"/>
              </a:rPr>
              <a:t>obejct detection</a:t>
            </a:r>
            <a:r>
              <a:rPr lang="en-US" altLang="en-SG" sz="2000" baseline="30000" dirty="0">
                <a:latin typeface="+mn-ea"/>
              </a:rPr>
              <a:t>[MM'14]</a:t>
            </a:r>
            <a:r>
              <a:rPr lang="en-US" altLang="en-SG" sz="2000" dirty="0">
                <a:latin typeface="+mn-ea"/>
              </a:rPr>
              <a:t>, multi-modal data analysis</a:t>
            </a:r>
            <a:r>
              <a:rPr lang="en-US" altLang="en-SG" sz="2000" baseline="30000" dirty="0">
                <a:latin typeface="+mn-ea"/>
              </a:rPr>
              <a:t>[MM'14]</a:t>
            </a:r>
            <a:r>
              <a:rPr lang="en-US" altLang="en-SG" sz="2000" dirty="0">
                <a:latin typeface="+mn-ea"/>
              </a:rPr>
              <a:t>, natural language processing</a:t>
            </a:r>
            <a:r>
              <a:rPr lang="en-US" altLang="en-SG" sz="2000" baseline="30000" dirty="0">
                <a:latin typeface="+mn-ea"/>
              </a:rPr>
              <a:t>[EACL'17]</a:t>
            </a:r>
            <a:endParaRPr lang="en-US" altLang="en-SG" sz="2000" dirty="0">
              <a:latin typeface="+mn-ea"/>
            </a:endParaRPr>
          </a:p>
          <a:p>
            <a:pPr lvl="0"/>
            <a:r>
              <a:rPr lang="en-US" altLang="en-SG" sz="2330" dirty="0">
                <a:latin typeface="+mn-ea"/>
              </a:rPr>
              <a:t>Popular neural network architectures</a:t>
            </a:r>
            <a:endParaRPr lang="en-US" altLang="en-SG" sz="2330" dirty="0">
              <a:latin typeface="+mn-ea"/>
            </a:endParaRPr>
          </a:p>
          <a:p>
            <a:pPr lvl="1"/>
            <a:r>
              <a:rPr lang="en-US" altLang="en-SG" sz="1995" dirty="0">
                <a:latin typeface="+mn-ea"/>
              </a:rPr>
              <a:t>Convolution Neural Networks</a:t>
            </a:r>
            <a:r>
              <a:rPr lang="en-US" altLang="en-SG" sz="1995" baseline="30000" dirty="0">
                <a:latin typeface="+mn-ea"/>
              </a:rPr>
              <a:t>[IJCV'15]</a:t>
            </a:r>
            <a:r>
              <a:rPr lang="en-US" altLang="en-SG" sz="1995" dirty="0">
                <a:latin typeface="+mn-ea"/>
              </a:rPr>
              <a:t>, Recurrent Neural Networks</a:t>
            </a:r>
            <a:r>
              <a:rPr lang="en-US" altLang="en-SG" sz="1995" baseline="30000" dirty="0">
                <a:latin typeface="+mn-ea"/>
              </a:rPr>
              <a:t>[INTERSPEECH'14]</a:t>
            </a:r>
            <a:endParaRPr lang="en-US" altLang="en-SG" sz="1995" baseline="30000" dirty="0">
              <a:latin typeface="+mn-ea"/>
            </a:endParaRPr>
          </a:p>
          <a:p>
            <a:pPr lvl="1"/>
            <a:r>
              <a:rPr lang="en-US" altLang="en-SG" sz="1995" dirty="0">
                <a:latin typeface="+mn-ea"/>
              </a:rPr>
              <a:t>common layers in a CNN model: convolution layer, pooling layer, fully connected layer and loss layer</a:t>
            </a:r>
            <a:endParaRPr lang="en-US" altLang="en-SG" sz="1995" dirty="0">
              <a:latin typeface="+mn-ea"/>
            </a:endParaRPr>
          </a:p>
        </p:txBody>
      </p:sp>
      <p:sp>
        <p:nvSpPr>
          <p:cNvPr id="4" name="Date Placeholder 3"/>
          <p:cNvSpPr>
            <a:spLocks noGrp="1"/>
          </p:cNvSpPr>
          <p:nvPr>
            <p:ph type="dt" sz="half" idx="10"/>
          </p:nvPr>
        </p:nvSpPr>
        <p:spPr/>
        <p:txBody>
          <a:bodyPr/>
          <a:lstStyle/>
          <a:p>
            <a:r>
              <a:rPr lang="zh-CN" altLang="en-US" smtClean="0"/>
              <a:t>Aug. 15, 2018</a:t>
            </a:r>
            <a:endParaRPr lang="zh-CN" altLang="en-US" dirty="0"/>
          </a:p>
        </p:txBody>
      </p:sp>
      <p:sp>
        <p:nvSpPr>
          <p:cNvPr id="5" name="Footer Placeholder 4"/>
          <p:cNvSpPr>
            <a:spLocks noGrp="1"/>
          </p:cNvSpPr>
          <p:nvPr>
            <p:ph type="ftr" sz="quarter" idx="11"/>
          </p:nvPr>
        </p:nvSpPr>
        <p:spPr/>
        <p:txBody>
          <a:bodyPr/>
          <a:lstStyle/>
          <a:p>
            <a:r>
              <a:rPr lang="zh-CN" altLang="en-US" smtClean="0"/>
              <a:t>ICPP 2018    Eugene, Oregon, USA</a:t>
            </a:r>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dirty="0"/>
          </a:p>
        </p:txBody>
      </p:sp>
      <p:pic>
        <p:nvPicPr>
          <p:cNvPr id="7" name="Picture 6"/>
          <p:cNvPicPr>
            <a:picLocks noChangeAspect="1"/>
          </p:cNvPicPr>
          <p:nvPr/>
        </p:nvPicPr>
        <p:blipFill>
          <a:blip r:embed="rId1"/>
          <a:stretch>
            <a:fillRect/>
          </a:stretch>
        </p:blipFill>
        <p:spPr>
          <a:xfrm>
            <a:off x="1472565" y="4879340"/>
            <a:ext cx="6198235" cy="1282700"/>
          </a:xfrm>
          <a:prstGeom prst="rect">
            <a:avLst/>
          </a:prstGeom>
        </p:spPr>
      </p:pic>
      <p:sp>
        <p:nvSpPr>
          <p:cNvPr id="8" name="Text Box 7"/>
          <p:cNvSpPr txBox="1"/>
          <p:nvPr/>
        </p:nvSpPr>
        <p:spPr>
          <a:xfrm>
            <a:off x="3277235" y="6162040"/>
            <a:ext cx="3204210" cy="337185"/>
          </a:xfrm>
          <a:prstGeom prst="rect">
            <a:avLst/>
          </a:prstGeom>
          <a:noFill/>
        </p:spPr>
        <p:txBody>
          <a:bodyPr wrap="square" rtlCol="0">
            <a:spAutoFit/>
          </a:bodyPr>
          <a:p>
            <a:r>
              <a:rPr lang="en-US" sz="1600"/>
              <a:t>Overview of the CaffeNet model</a:t>
            </a:r>
            <a:endParaRPr lang="en-US" sz="16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SG" dirty="0"/>
          </a:p>
        </p:txBody>
      </p:sp>
      <p:sp>
        <p:nvSpPr>
          <p:cNvPr id="3" name="Content Placeholder 2"/>
          <p:cNvSpPr>
            <a:spLocks noGrp="1"/>
          </p:cNvSpPr>
          <p:nvPr>
            <p:ph idx="1"/>
          </p:nvPr>
        </p:nvSpPr>
        <p:spPr/>
        <p:txBody>
          <a:bodyPr>
            <a:normAutofit/>
          </a:bodyPr>
          <a:lstStyle/>
          <a:p>
            <a:r>
              <a:rPr lang="en-US" sz="2400" dirty="0" smtClean="0"/>
              <a:t>The work was partially done when Hao Fu is a visiting student to National University of Singapore supported by the China Scholarship Council (NO. 201706250162).</a:t>
            </a:r>
            <a:endParaRPr lang="en-US" sz="2400" dirty="0" smtClean="0"/>
          </a:p>
          <a:p>
            <a:r>
              <a:rPr lang="en-US" altLang="zh-CN" sz="2400" dirty="0" smtClean="0"/>
              <a:t>This work is supported by the National Natural Science Foundation of China (61602336, 11573019), the Joint Research Fund in Astronomy (U1731423, U1531111) and a MoE AcRF Tier 2 grant (MOE2017-T2-1-122) in Singapore.</a:t>
            </a:r>
            <a:endParaRPr lang="en-US" altLang="zh-CN" sz="2400" dirty="0" smtClean="0"/>
          </a:p>
          <a:p>
            <a:r>
              <a:rPr lang="en-US" altLang="zh-CN" sz="2400" dirty="0" smtClean="0"/>
              <a:t>Thanks for the hardware donation from NVIDIA Corporation.</a:t>
            </a:r>
            <a:endParaRPr lang="en-US" altLang="zh-CN" sz="2400" dirty="0" smtClean="0"/>
          </a:p>
        </p:txBody>
      </p:sp>
      <p:sp>
        <p:nvSpPr>
          <p:cNvPr id="4" name="Date Placeholder 3"/>
          <p:cNvSpPr>
            <a:spLocks noGrp="1"/>
          </p:cNvSpPr>
          <p:nvPr>
            <p:ph type="dt" sz="half" idx="10"/>
          </p:nvPr>
        </p:nvSpPr>
        <p:spPr/>
        <p:txBody>
          <a:bodyPr/>
          <a:lstStyle/>
          <a:p>
            <a:r>
              <a:rPr lang="zh-CN" altLang="en-US" smtClean="0"/>
              <a:t>Aug. 15, 2018</a:t>
            </a:r>
            <a:endParaRPr lang="zh-CN" altLang="en-US" dirty="0"/>
          </a:p>
        </p:txBody>
      </p:sp>
      <p:sp>
        <p:nvSpPr>
          <p:cNvPr id="5" name="Footer Placeholder 4"/>
          <p:cNvSpPr>
            <a:spLocks noGrp="1"/>
          </p:cNvSpPr>
          <p:nvPr>
            <p:ph type="ftr" sz="quarter" idx="11"/>
          </p:nvPr>
        </p:nvSpPr>
        <p:spPr/>
        <p:txBody>
          <a:bodyPr/>
          <a:lstStyle/>
          <a:p>
            <a:r>
              <a:rPr lang="zh-CN" altLang="en-US" smtClean="0"/>
              <a:t>ICPP 2018    Eugene, Oregon, USA</a:t>
            </a:r>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678815" y="2797810"/>
            <a:ext cx="7772400" cy="1800860"/>
          </a:xfrm>
        </p:spPr>
        <p:txBody>
          <a:bodyPr>
            <a:normAutofit/>
          </a:bodyPr>
          <a:lstStyle/>
          <a:p>
            <a:r>
              <a:rPr lang="en-US" altLang="x-none"/>
              <a:t>Q &amp; A</a:t>
            </a:r>
            <a:br>
              <a:rPr lang="en-US" altLang="x-none"/>
            </a:br>
            <a:br>
              <a:rPr lang="en-US" altLang="x-none"/>
            </a:br>
            <a:r>
              <a:rPr lang="en-US" altLang="x-none"/>
              <a:t>Thank you!</a:t>
            </a:r>
            <a:endParaRPr lang="en-US" altLang="x-none"/>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t>Overview -- Deep Neural Networks</a:t>
            </a:r>
            <a:endParaRPr lang="en-US"/>
          </a:p>
        </p:txBody>
      </p:sp>
      <p:sp>
        <p:nvSpPr>
          <p:cNvPr id="3" name="Content Placeholder 2"/>
          <p:cNvSpPr>
            <a:spLocks noGrp="1"/>
          </p:cNvSpPr>
          <p:nvPr>
            <p:ph idx="1"/>
          </p:nvPr>
        </p:nvSpPr>
        <p:spPr>
          <a:xfrm>
            <a:off x="628650" y="1564005"/>
            <a:ext cx="7886700" cy="1351280"/>
          </a:xfrm>
        </p:spPr>
        <p:txBody>
          <a:bodyPr/>
          <a:p>
            <a:r>
              <a:rPr lang="en-US" sz="2400">
                <a:latin typeface="+mn-ea"/>
              </a:rPr>
              <a:t> Batch training method for DNN models</a:t>
            </a:r>
            <a:endParaRPr lang="en-US" sz="2400">
              <a:latin typeface="+mn-ea"/>
            </a:endParaRPr>
          </a:p>
          <a:p>
            <a:pPr lvl="1"/>
            <a:r>
              <a:rPr lang="en-US" sz="2000">
                <a:latin typeface="+mn-ea"/>
              </a:rPr>
              <a:t>Forward propagation phase</a:t>
            </a:r>
            <a:endParaRPr lang="en-US" sz="2000">
              <a:latin typeface="+mn-ea"/>
            </a:endParaRPr>
          </a:p>
          <a:p>
            <a:pPr lvl="1"/>
            <a:r>
              <a:rPr lang="en-US" sz="2000">
                <a:latin typeface="+mn-ea"/>
              </a:rPr>
              <a:t>Backward propagation phase</a:t>
            </a:r>
            <a:endParaRPr lang="en-US" sz="2000">
              <a:latin typeface="+mn-ea"/>
            </a:endParaRPr>
          </a:p>
        </p:txBody>
      </p:sp>
      <p:sp>
        <p:nvSpPr>
          <p:cNvPr id="4" name="Date Placeholder 3"/>
          <p:cNvSpPr>
            <a:spLocks noGrp="1"/>
          </p:cNvSpPr>
          <p:nvPr>
            <p:ph type="dt" sz="half" idx="10"/>
          </p:nvPr>
        </p:nvSpPr>
        <p:spPr/>
        <p:txBody>
          <a:bodyPr/>
          <a:p>
            <a:r>
              <a:rPr lang="zh-CN" altLang="en-US" smtClean="0"/>
              <a:t>Aug. 15, 2018</a:t>
            </a:r>
            <a:endParaRPr lang="zh-CN" altLang="en-US" dirty="0"/>
          </a:p>
        </p:txBody>
      </p:sp>
      <p:sp>
        <p:nvSpPr>
          <p:cNvPr id="5" name="Footer Placeholder 4"/>
          <p:cNvSpPr>
            <a:spLocks noGrp="1"/>
          </p:cNvSpPr>
          <p:nvPr>
            <p:ph type="ftr" sz="quarter" idx="11"/>
          </p:nvPr>
        </p:nvSpPr>
        <p:spPr/>
        <p:txBody>
          <a:bodyPr/>
          <a:p>
            <a:r>
              <a:rPr lang="zh-CN" altLang="en-US" dirty="0"/>
              <a:t>ICPP 2018    Eugene, Oregon, USA</a:t>
            </a:r>
            <a:endParaRPr lang="zh-CN" altLang="en-US" dirty="0"/>
          </a:p>
        </p:txBody>
      </p:sp>
      <p:sp>
        <p:nvSpPr>
          <p:cNvPr id="6" name="Slide Number Placeholder 5"/>
          <p:cNvSpPr>
            <a:spLocks noGrp="1"/>
          </p:cNvSpPr>
          <p:nvPr>
            <p:ph type="sldNum" sz="quarter" idx="12"/>
          </p:nvPr>
        </p:nvSpPr>
        <p:spPr/>
        <p:txBody>
          <a:bodyPr/>
          <a:p>
            <a:fld id="{69A57555-43D7-4363-AFB1-40EB9C317935}" type="slidenum">
              <a:rPr lang="zh-CN" altLang="en-US" smtClean="0"/>
            </a:fld>
            <a:endParaRPr lang="zh-CN" altLang="en-US" dirty="0"/>
          </a:p>
        </p:txBody>
      </p:sp>
      <p:pic>
        <p:nvPicPr>
          <p:cNvPr id="7" name="Picture 6"/>
          <p:cNvPicPr>
            <a:picLocks noChangeAspect="1"/>
          </p:cNvPicPr>
          <p:nvPr/>
        </p:nvPicPr>
        <p:blipFill>
          <a:blip r:embed="rId1"/>
          <a:stretch>
            <a:fillRect/>
          </a:stretch>
        </p:blipFill>
        <p:spPr>
          <a:xfrm>
            <a:off x="353060" y="3020695"/>
            <a:ext cx="4241800" cy="3213100"/>
          </a:xfrm>
          <a:prstGeom prst="rect">
            <a:avLst/>
          </a:prstGeom>
        </p:spPr>
      </p:pic>
      <p:pic>
        <p:nvPicPr>
          <p:cNvPr id="8" name="Picture 7"/>
          <p:cNvPicPr>
            <a:picLocks noChangeAspect="1"/>
          </p:cNvPicPr>
          <p:nvPr/>
        </p:nvPicPr>
        <p:blipFill>
          <a:blip r:embed="rId2"/>
          <a:stretch>
            <a:fillRect/>
          </a:stretch>
        </p:blipFill>
        <p:spPr>
          <a:xfrm>
            <a:off x="4667250" y="3020695"/>
            <a:ext cx="4305300" cy="3302000"/>
          </a:xfrm>
          <a:prstGeom prst="rect">
            <a:avLst/>
          </a:prstGeom>
        </p:spPr>
      </p:pic>
      <p:sp>
        <p:nvSpPr>
          <p:cNvPr id="9" name="Rectangle 8"/>
          <p:cNvSpPr/>
          <p:nvPr/>
        </p:nvSpPr>
        <p:spPr>
          <a:xfrm>
            <a:off x="600710" y="4241165"/>
            <a:ext cx="1452245" cy="18415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 name="Rectangle 9"/>
          <p:cNvSpPr/>
          <p:nvPr/>
        </p:nvSpPr>
        <p:spPr>
          <a:xfrm>
            <a:off x="4920615" y="4241165"/>
            <a:ext cx="1452245" cy="18415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 name="Text Box 10"/>
          <p:cNvSpPr txBox="1"/>
          <p:nvPr/>
        </p:nvSpPr>
        <p:spPr>
          <a:xfrm>
            <a:off x="3280410" y="4118610"/>
            <a:ext cx="1017905" cy="306705"/>
          </a:xfrm>
          <a:prstGeom prst="rect">
            <a:avLst/>
          </a:prstGeom>
          <a:noFill/>
        </p:spPr>
        <p:txBody>
          <a:bodyPr wrap="square" rtlCol="0">
            <a:spAutoFit/>
          </a:bodyPr>
          <a:p>
            <a:r>
              <a:rPr lang="en-US" sz="1400"/>
              <a:t>batch size</a:t>
            </a:r>
            <a:endParaRPr lang="en-US" sz="1400"/>
          </a:p>
        </p:txBody>
      </p:sp>
      <p:cxnSp>
        <p:nvCxnSpPr>
          <p:cNvPr id="12" name="Straight Arrow Connector 11"/>
          <p:cNvCxnSpPr>
            <a:stCxn id="9" idx="3"/>
            <a:endCxn id="11" idx="1"/>
          </p:cNvCxnSpPr>
          <p:nvPr/>
        </p:nvCxnSpPr>
        <p:spPr>
          <a:xfrm flipV="1">
            <a:off x="2052955" y="4272280"/>
            <a:ext cx="1227455" cy="6096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1"/>
            <a:endCxn id="11" idx="3"/>
          </p:cNvCxnSpPr>
          <p:nvPr/>
        </p:nvCxnSpPr>
        <p:spPr>
          <a:xfrm flipH="1" flipV="1">
            <a:off x="4298315" y="4272280"/>
            <a:ext cx="622300" cy="6096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16610" y="4464685"/>
            <a:ext cx="8156575" cy="1290955"/>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5" name="Text Box 14"/>
          <p:cNvSpPr txBox="1"/>
          <p:nvPr/>
        </p:nvSpPr>
        <p:spPr>
          <a:xfrm>
            <a:off x="6266815" y="6087110"/>
            <a:ext cx="2368550" cy="306705"/>
          </a:xfrm>
          <a:prstGeom prst="rect">
            <a:avLst/>
          </a:prstGeom>
          <a:noFill/>
        </p:spPr>
        <p:txBody>
          <a:bodyPr wrap="square" rtlCol="0">
            <a:spAutoFit/>
          </a:bodyPr>
          <a:p>
            <a:r>
              <a:rPr lang="en-US" sz="1400"/>
              <a:t>computation of one sample</a:t>
            </a:r>
            <a:endParaRPr lang="en-US" sz="1400"/>
          </a:p>
        </p:txBody>
      </p:sp>
      <p:cxnSp>
        <p:nvCxnSpPr>
          <p:cNvPr id="16" name="Straight Arrow Connector 15"/>
          <p:cNvCxnSpPr>
            <a:endCxn id="15" idx="0"/>
          </p:cNvCxnSpPr>
          <p:nvPr/>
        </p:nvCxnSpPr>
        <p:spPr>
          <a:xfrm>
            <a:off x="7431405" y="5779770"/>
            <a:ext cx="19685" cy="307340"/>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 Motivation</a:t>
            </a:r>
            <a:endParaRPr lang="en-US"/>
          </a:p>
        </p:txBody>
      </p:sp>
      <p:sp>
        <p:nvSpPr>
          <p:cNvPr id="3" name="Content Placeholder 2"/>
          <p:cNvSpPr>
            <a:spLocks noGrp="1"/>
          </p:cNvSpPr>
          <p:nvPr>
            <p:ph idx="1"/>
          </p:nvPr>
        </p:nvSpPr>
        <p:spPr>
          <a:xfrm>
            <a:off x="628650" y="1564005"/>
            <a:ext cx="8149590" cy="2711450"/>
          </a:xfrm>
        </p:spPr>
        <p:txBody>
          <a:bodyPr>
            <a:normAutofit lnSpcReduction="10000"/>
          </a:bodyPr>
          <a:lstStyle/>
          <a:p>
            <a:r>
              <a:rPr lang="en-US" sz="2600" dirty="0" smtClean="0">
                <a:latin typeface="+mn-ea"/>
              </a:rPr>
              <a:t>Modern GPUs support concurrent kernel executions.</a:t>
            </a:r>
            <a:endParaRPr lang="en-US" sz="2600" dirty="0" smtClean="0">
              <a:latin typeface="+mn-ea"/>
            </a:endParaRPr>
          </a:p>
          <a:p>
            <a:r>
              <a:rPr lang="en-US" sz="2600" dirty="0" smtClean="0">
                <a:latin typeface="+mn-ea"/>
              </a:rPr>
              <a:t>The </a:t>
            </a:r>
            <a:r>
              <a:rPr lang="en-US" sz="2600" dirty="0">
                <a:latin typeface="+mn-ea"/>
              </a:rPr>
              <a:t>training of a DNN model can be accelerated by utilizing concurrent kernel execution strategy.</a:t>
            </a:r>
            <a:endParaRPr lang="en-US" sz="2600" dirty="0">
              <a:latin typeface="+mn-ea"/>
            </a:endParaRPr>
          </a:p>
          <a:p>
            <a:pPr lvl="1"/>
            <a:r>
              <a:rPr lang="en-US" sz="2055" dirty="0">
                <a:latin typeface="+mn-ea"/>
              </a:rPr>
              <a:t>the kernel execution can be overlapped when utilizing concurrent streams. </a:t>
            </a:r>
            <a:endParaRPr lang="en-US" sz="2055" dirty="0" smtClean="0">
              <a:latin typeface="+mn-ea"/>
            </a:endParaRPr>
          </a:p>
          <a:p>
            <a:pPr lvl="1"/>
            <a:r>
              <a:rPr lang="en-US" sz="2055" dirty="0" smtClean="0">
                <a:latin typeface="+mn-ea"/>
              </a:rPr>
              <a:t>different </a:t>
            </a:r>
            <a:r>
              <a:rPr lang="en-US" sz="2055" dirty="0">
                <a:latin typeface="+mn-ea"/>
              </a:rPr>
              <a:t>speedup can be obtained when exploiting different number of concurrent streams.</a:t>
            </a:r>
            <a:endParaRPr lang="en-US" sz="2055" dirty="0">
              <a:latin typeface="+mn-ea"/>
            </a:endParaRPr>
          </a:p>
        </p:txBody>
      </p:sp>
      <p:sp>
        <p:nvSpPr>
          <p:cNvPr id="4" name="Footer Placeholder 3"/>
          <p:cNvSpPr>
            <a:spLocks noGrp="1"/>
          </p:cNvSpPr>
          <p:nvPr>
            <p:ph type="ftr" sz="quarter" idx="11"/>
          </p:nvPr>
        </p:nvSpPr>
        <p:spPr>
          <a:xfrm>
            <a:off x="2488792" y="6478642"/>
            <a:ext cx="4166974" cy="365125"/>
          </a:xfrm>
        </p:spPr>
        <p:txBody>
          <a:bodyPr/>
          <a:lstStyle/>
          <a:p>
            <a:r>
              <a:rPr lang="zh-CN" altLang="en-US" dirty="0"/>
              <a:t>ICPP 2018</a:t>
            </a:r>
            <a:endParaRPr lang="zh-CN" altLang="en-US" dirty="0"/>
          </a:p>
        </p:txBody>
      </p:sp>
      <p:sp>
        <p:nvSpPr>
          <p:cNvPr id="5" name="Slide Number Placeholder 4"/>
          <p:cNvSpPr>
            <a:spLocks noGrp="1"/>
          </p:cNvSpPr>
          <p:nvPr>
            <p:ph type="sldNum" sz="quarter" idx="12"/>
          </p:nvPr>
        </p:nvSpPr>
        <p:spPr/>
        <p:txBody>
          <a:bodyPr/>
          <a:lstStyle/>
          <a:p>
            <a:fld id="{69A57555-43D7-4363-AFB1-40EB9C317935}" type="slidenum">
              <a:rPr lang="zh-CN" altLang="en-US" smtClean="0"/>
            </a:fld>
            <a:endParaRPr lang="zh-CN" altLang="en-US" dirty="0"/>
          </a:p>
        </p:txBody>
      </p:sp>
      <p:sp>
        <p:nvSpPr>
          <p:cNvPr id="8" name="Date Placeholder 7"/>
          <p:cNvSpPr>
            <a:spLocks noGrp="1"/>
          </p:cNvSpPr>
          <p:nvPr>
            <p:ph type="dt" sz="half" idx="10"/>
          </p:nvPr>
        </p:nvSpPr>
        <p:spPr/>
        <p:txBody>
          <a:bodyPr/>
          <a:lstStyle/>
          <a:p>
            <a:r>
              <a:rPr lang="zh-CN" altLang="en-US" smtClean="0"/>
              <a:t>Aug. 15, 2018</a:t>
            </a:r>
            <a:endParaRPr lang="zh-CN" altLang="en-US" dirty="0"/>
          </a:p>
        </p:txBody>
      </p:sp>
      <p:pic>
        <p:nvPicPr>
          <p:cNvPr id="10" name="Picture 9"/>
          <p:cNvPicPr>
            <a:picLocks noChangeAspect="1"/>
          </p:cNvPicPr>
          <p:nvPr/>
        </p:nvPicPr>
        <p:blipFill>
          <a:blip r:embed="rId1"/>
          <a:stretch>
            <a:fillRect/>
          </a:stretch>
        </p:blipFill>
        <p:spPr>
          <a:xfrm>
            <a:off x="72059" y="4725923"/>
            <a:ext cx="6395085" cy="1391920"/>
          </a:xfrm>
          <a:prstGeom prst="rect">
            <a:avLst/>
          </a:prstGeom>
        </p:spPr>
      </p:pic>
      <p:pic>
        <p:nvPicPr>
          <p:cNvPr id="11" name="Picture 10"/>
          <p:cNvPicPr>
            <a:picLocks noChangeAspect="1"/>
          </p:cNvPicPr>
          <p:nvPr/>
        </p:nvPicPr>
        <p:blipFill>
          <a:blip r:embed="rId2"/>
          <a:stretch>
            <a:fillRect/>
          </a:stretch>
        </p:blipFill>
        <p:spPr>
          <a:xfrm>
            <a:off x="6674340" y="4443598"/>
            <a:ext cx="2371090" cy="1866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70"/>
    </mc:Choice>
    <mc:Fallback>
      <p:transition spd="slow" advTm="107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 Motivation</a:t>
            </a:r>
            <a:endParaRPr lang="en-US"/>
          </a:p>
        </p:txBody>
      </p:sp>
      <p:sp>
        <p:nvSpPr>
          <p:cNvPr id="3" name="Content Placeholder 2"/>
          <p:cNvSpPr>
            <a:spLocks noGrp="1"/>
          </p:cNvSpPr>
          <p:nvPr>
            <p:ph idx="1"/>
          </p:nvPr>
        </p:nvSpPr>
        <p:spPr>
          <a:xfrm>
            <a:off x="628650" y="1564005"/>
            <a:ext cx="7886700" cy="1894205"/>
          </a:xfrm>
        </p:spPr>
        <p:txBody>
          <a:bodyPr>
            <a:normAutofit lnSpcReduction="10000"/>
          </a:bodyPr>
          <a:lstStyle/>
          <a:p>
            <a:r>
              <a:rPr lang="en-US" sz="2600" dirty="0">
                <a:latin typeface="+mn-ea"/>
              </a:rPr>
              <a:t>The optimal number of concurrent kernels varies from GPU to GPU</a:t>
            </a:r>
            <a:endParaRPr lang="en-US" sz="2000" dirty="0">
              <a:latin typeface="+mn-ea"/>
            </a:endParaRPr>
          </a:p>
          <a:p>
            <a:pPr lvl="1"/>
            <a:r>
              <a:rPr lang="en-US" sz="2000" dirty="0">
                <a:latin typeface="+mn-ea"/>
              </a:rPr>
              <a:t>More streams may consume more hardware resources</a:t>
            </a:r>
            <a:r>
              <a:rPr lang="en-US" sz="1760" dirty="0">
                <a:latin typeface="+mn-ea"/>
              </a:rPr>
              <a:t>.</a:t>
            </a:r>
            <a:endParaRPr lang="en-US" sz="1760" dirty="0">
              <a:latin typeface="+mn-ea"/>
            </a:endParaRPr>
          </a:p>
        </p:txBody>
      </p:sp>
      <p:sp>
        <p:nvSpPr>
          <p:cNvPr id="4" name="Footer Placeholder 3"/>
          <p:cNvSpPr>
            <a:spLocks noGrp="1"/>
          </p:cNvSpPr>
          <p:nvPr>
            <p:ph type="ftr" sz="quarter" idx="11"/>
          </p:nvPr>
        </p:nvSpPr>
        <p:spPr>
          <a:xfrm>
            <a:off x="2488792" y="6478642"/>
            <a:ext cx="4166974" cy="365125"/>
          </a:xfrm>
        </p:spPr>
        <p:txBody>
          <a:bodyPr/>
          <a:lstStyle/>
          <a:p>
            <a:r>
              <a:rPr lang="zh-CN" altLang="en-US" dirty="0"/>
              <a:t>ICPP 2018</a:t>
            </a:r>
            <a:endParaRPr lang="zh-CN" altLang="en-US" dirty="0"/>
          </a:p>
        </p:txBody>
      </p:sp>
      <p:sp>
        <p:nvSpPr>
          <p:cNvPr id="5" name="Slide Number Placeholder 4"/>
          <p:cNvSpPr>
            <a:spLocks noGrp="1"/>
          </p:cNvSpPr>
          <p:nvPr>
            <p:ph type="sldNum" sz="quarter" idx="12"/>
          </p:nvPr>
        </p:nvSpPr>
        <p:spPr/>
        <p:txBody>
          <a:bodyPr/>
          <a:lstStyle/>
          <a:p>
            <a:fld id="{69A57555-43D7-4363-AFB1-40EB9C317935}" type="slidenum">
              <a:rPr lang="zh-CN" altLang="en-US" smtClean="0"/>
            </a:fld>
            <a:endParaRPr lang="zh-CN" altLang="en-US" dirty="0"/>
          </a:p>
        </p:txBody>
      </p:sp>
      <p:sp>
        <p:nvSpPr>
          <p:cNvPr id="8" name="Date Placeholder 7"/>
          <p:cNvSpPr>
            <a:spLocks noGrp="1"/>
          </p:cNvSpPr>
          <p:nvPr>
            <p:ph type="dt" sz="half" idx="10"/>
          </p:nvPr>
        </p:nvSpPr>
        <p:spPr/>
        <p:txBody>
          <a:bodyPr/>
          <a:lstStyle/>
          <a:p>
            <a:r>
              <a:rPr lang="zh-CN" altLang="en-US" smtClean="0"/>
              <a:t>Aug. 15, 2018</a:t>
            </a:r>
            <a:endParaRPr lang="zh-CN" altLang="en-US" dirty="0"/>
          </a:p>
        </p:txBody>
      </p:sp>
      <p:pic>
        <p:nvPicPr>
          <p:cNvPr id="6" name="Picture 5"/>
          <p:cNvPicPr>
            <a:picLocks noChangeAspect="1"/>
          </p:cNvPicPr>
          <p:nvPr/>
        </p:nvPicPr>
        <p:blipFill>
          <a:blip r:embed="rId1"/>
          <a:stretch>
            <a:fillRect/>
          </a:stretch>
        </p:blipFill>
        <p:spPr>
          <a:xfrm>
            <a:off x="2621915" y="3484880"/>
            <a:ext cx="3900170" cy="2962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 </a:t>
            </a:r>
            <a:r>
              <a:rPr lang="en-US" dirty="0" smtClean="0"/>
              <a:t>Objectives</a:t>
            </a:r>
            <a:endParaRPr lang="en-US" dirty="0"/>
          </a:p>
        </p:txBody>
      </p:sp>
      <p:sp>
        <p:nvSpPr>
          <p:cNvPr id="3" name="Content Placeholder 2"/>
          <p:cNvSpPr>
            <a:spLocks noGrp="1"/>
          </p:cNvSpPr>
          <p:nvPr>
            <p:ph idx="1"/>
          </p:nvPr>
        </p:nvSpPr>
        <p:spPr>
          <a:xfrm>
            <a:off x="628650" y="1563757"/>
            <a:ext cx="7886700" cy="4613206"/>
          </a:xfrm>
        </p:spPr>
        <p:txBody>
          <a:bodyPr/>
          <a:lstStyle/>
          <a:p>
            <a:r>
              <a:rPr lang="en-US" dirty="0">
                <a:latin typeface="+mn-ea"/>
              </a:rPr>
              <a:t>Design a convergence-invariant and </a:t>
            </a:r>
            <a:r>
              <a:rPr lang="en-US" dirty="0">
                <a:latin typeface="+mn-ea"/>
                <a:sym typeface="+mn-ea"/>
              </a:rPr>
              <a:t>network-agnostic</a:t>
            </a:r>
            <a:r>
              <a:rPr lang="en-US" dirty="0">
                <a:latin typeface="+mn-ea"/>
              </a:rPr>
              <a:t> light-weight parallelization framework</a:t>
            </a:r>
            <a:endParaRPr lang="en-US" dirty="0">
              <a:latin typeface="+mn-ea"/>
            </a:endParaRPr>
          </a:p>
          <a:p>
            <a:pPr lvl="0"/>
            <a:r>
              <a:rPr lang="en-US" dirty="0">
                <a:latin typeface="+mn-ea"/>
              </a:rPr>
              <a:t>Launch proper number of kernels concurrently based on kernel configurations and the device property</a:t>
            </a:r>
            <a:endParaRPr lang="en-US" dirty="0">
              <a:latin typeface="+mn-ea"/>
            </a:endParaRPr>
          </a:p>
          <a:p>
            <a:pPr lvl="0"/>
            <a:r>
              <a:rPr lang="en-US" dirty="0">
                <a:latin typeface="+mn-ea"/>
              </a:rPr>
              <a:t>Avoid occupying too many CPU threads or processes and GPU stream resources</a:t>
            </a:r>
            <a:endParaRPr lang="en-US" dirty="0">
              <a:latin typeface="+mn-ea"/>
            </a:endParaRPr>
          </a:p>
        </p:txBody>
      </p:sp>
      <p:sp>
        <p:nvSpPr>
          <p:cNvPr id="4" name="Date Placeholder 3"/>
          <p:cNvSpPr>
            <a:spLocks noGrp="1"/>
          </p:cNvSpPr>
          <p:nvPr>
            <p:ph type="dt" sz="half" idx="10"/>
          </p:nvPr>
        </p:nvSpPr>
        <p:spPr/>
        <p:txBody>
          <a:bodyPr/>
          <a:lstStyle/>
          <a:p>
            <a:r>
              <a:rPr lang="zh-CN" altLang="en-US" smtClean="0"/>
              <a:t>Aug. 15, 2018</a:t>
            </a:r>
            <a:endParaRPr lang="zh-CN" altLang="en-US" dirty="0"/>
          </a:p>
        </p:txBody>
      </p:sp>
      <p:sp>
        <p:nvSpPr>
          <p:cNvPr id="5" name="Footer Placeholder 4"/>
          <p:cNvSpPr>
            <a:spLocks noGrp="1"/>
          </p:cNvSpPr>
          <p:nvPr>
            <p:ph type="ftr" sz="quarter" idx="11"/>
          </p:nvPr>
        </p:nvSpPr>
        <p:spPr/>
        <p:txBody>
          <a:bodyPr/>
          <a:lstStyle/>
          <a:p>
            <a:r>
              <a:rPr lang="zh-CN" altLang="en-US" dirty="0"/>
              <a:t>ICPP 2018    Eugene, Oregon, USA</a:t>
            </a:r>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r>
              <a:rPr lang="en-US" dirty="0" smtClean="0"/>
              <a:t>– Technical Challenges</a:t>
            </a:r>
            <a:endParaRPr lang="en-US" dirty="0"/>
          </a:p>
        </p:txBody>
      </p:sp>
      <p:sp>
        <p:nvSpPr>
          <p:cNvPr id="3" name="Content Placeholder 2"/>
          <p:cNvSpPr>
            <a:spLocks noGrp="1"/>
          </p:cNvSpPr>
          <p:nvPr>
            <p:ph idx="1"/>
          </p:nvPr>
        </p:nvSpPr>
        <p:spPr/>
        <p:txBody>
          <a:bodyPr>
            <a:normAutofit/>
          </a:bodyPr>
          <a:lstStyle/>
          <a:p>
            <a:r>
              <a:rPr lang="en-US" sz="2600" dirty="0">
                <a:latin typeface="+mn-ea"/>
              </a:rPr>
              <a:t>How to collect kernel execution configurations on-the-fly</a:t>
            </a:r>
            <a:endParaRPr lang="en-US" dirty="0">
              <a:latin typeface="+mn-ea"/>
            </a:endParaRPr>
          </a:p>
          <a:p>
            <a:pPr lvl="1"/>
            <a:r>
              <a:rPr lang="en-US" sz="2000" dirty="0" smtClean="0">
                <a:latin typeface="+mn-ea"/>
                <a:sym typeface="+mn-ea"/>
              </a:rPr>
              <a:t>Conventional </a:t>
            </a:r>
            <a:r>
              <a:rPr lang="en-US" sz="2000" dirty="0">
                <a:latin typeface="+mn-ea"/>
                <a:sym typeface="+mn-ea"/>
              </a:rPr>
              <a:t>profiling tools are utilized in an offline manner, and a sample execution is required</a:t>
            </a:r>
            <a:endParaRPr lang="en-US" dirty="0">
              <a:latin typeface="+mn-ea"/>
            </a:endParaRPr>
          </a:p>
          <a:p>
            <a:r>
              <a:rPr lang="en-US" sz="2600" dirty="0">
                <a:latin typeface="+mn-ea"/>
              </a:rPr>
              <a:t>How to determine the number of concurrent kernels on a specific device</a:t>
            </a:r>
            <a:endParaRPr lang="en-US" sz="2600" dirty="0">
              <a:latin typeface="+mn-ea"/>
            </a:endParaRPr>
          </a:p>
          <a:p>
            <a:pPr lvl="1"/>
            <a:r>
              <a:rPr lang="en-US" sz="1710" dirty="0" smtClean="0">
                <a:latin typeface="+mn-ea"/>
                <a:sym typeface="+mn-ea"/>
              </a:rPr>
              <a:t>The </a:t>
            </a:r>
            <a:r>
              <a:rPr lang="en-US" sz="1710" dirty="0">
                <a:latin typeface="+mn-ea"/>
                <a:sym typeface="+mn-ea"/>
              </a:rPr>
              <a:t>number of concurrent kernels should be adjusted based on the workload and the device property</a:t>
            </a:r>
            <a:endParaRPr lang="en-US" sz="1710" dirty="0">
              <a:latin typeface="+mn-ea"/>
            </a:endParaRPr>
          </a:p>
          <a:p>
            <a:r>
              <a:rPr lang="en-US" sz="2600" dirty="0">
                <a:latin typeface="+mn-ea"/>
              </a:rPr>
              <a:t>How to guarantee the convergence property of neural networks</a:t>
            </a:r>
            <a:endParaRPr lang="en-US" sz="2600" dirty="0">
              <a:latin typeface="+mn-ea"/>
            </a:endParaRPr>
          </a:p>
          <a:p>
            <a:pPr lvl="1"/>
            <a:r>
              <a:rPr lang="en-US" sz="1710" dirty="0" smtClean="0">
                <a:latin typeface="+mn-ea"/>
                <a:sym typeface="+mn-ea"/>
              </a:rPr>
              <a:t>A </a:t>
            </a:r>
            <a:r>
              <a:rPr lang="en-US" sz="1710" dirty="0">
                <a:latin typeface="+mn-ea"/>
                <a:sym typeface="+mn-ea"/>
              </a:rPr>
              <a:t>parameter tuning process is always conducted to ensure appropriate convergence property, and it is important to retain the effect of this process</a:t>
            </a:r>
            <a:endParaRPr lang="en-US" sz="1710" dirty="0">
              <a:latin typeface="+mn-ea"/>
            </a:endParaRPr>
          </a:p>
        </p:txBody>
      </p:sp>
      <p:sp>
        <p:nvSpPr>
          <p:cNvPr id="4" name="Date Placeholder 3"/>
          <p:cNvSpPr>
            <a:spLocks noGrp="1"/>
          </p:cNvSpPr>
          <p:nvPr>
            <p:ph type="dt" sz="half" idx="10"/>
          </p:nvPr>
        </p:nvSpPr>
        <p:spPr/>
        <p:txBody>
          <a:bodyPr/>
          <a:lstStyle/>
          <a:p>
            <a:r>
              <a:rPr lang="zh-CN" altLang="en-US" smtClean="0"/>
              <a:t>Aug. 15, 2018</a:t>
            </a:r>
            <a:endParaRPr lang="zh-CN" altLang="en-US" dirty="0"/>
          </a:p>
        </p:txBody>
      </p:sp>
      <p:sp>
        <p:nvSpPr>
          <p:cNvPr id="5" name="Footer Placeholder 4"/>
          <p:cNvSpPr>
            <a:spLocks noGrp="1"/>
          </p:cNvSpPr>
          <p:nvPr>
            <p:ph type="ftr" sz="quarter" idx="11"/>
          </p:nvPr>
        </p:nvSpPr>
        <p:spPr/>
        <p:txBody>
          <a:bodyPr/>
          <a:lstStyle/>
          <a:p>
            <a:r>
              <a:rPr lang="zh-CN" altLang="en-US" dirty="0"/>
              <a:t>ICPP 2018    Eugene, Oregon, USA</a:t>
            </a:r>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 Related Works</a:t>
            </a:r>
            <a:endParaRPr lang="en-US"/>
          </a:p>
        </p:txBody>
      </p:sp>
      <p:sp>
        <p:nvSpPr>
          <p:cNvPr id="3" name="Content Placeholder 2"/>
          <p:cNvSpPr>
            <a:spLocks noGrp="1"/>
          </p:cNvSpPr>
          <p:nvPr>
            <p:ph idx="1"/>
          </p:nvPr>
        </p:nvSpPr>
        <p:spPr>
          <a:xfrm>
            <a:off x="628650" y="1564005"/>
            <a:ext cx="7886700" cy="3917315"/>
          </a:xfrm>
        </p:spPr>
        <p:txBody>
          <a:bodyPr>
            <a:normAutofit fontScale="92500"/>
          </a:bodyPr>
          <a:lstStyle/>
          <a:p>
            <a:r>
              <a:rPr lang="en-US" sz="2100" dirty="0">
                <a:latin typeface="+mn-ea"/>
              </a:rPr>
              <a:t>Most existing frameworks mainly focus on the usability and scalability. </a:t>
            </a:r>
            <a:endParaRPr lang="en-US" sz="2100" dirty="0" smtClean="0">
              <a:latin typeface="+mn-ea"/>
            </a:endParaRPr>
          </a:p>
          <a:p>
            <a:pPr lvl="1"/>
            <a:r>
              <a:rPr lang="en-US" sz="1700" dirty="0" err="1" smtClean="0">
                <a:latin typeface="+mn-ea"/>
              </a:rPr>
              <a:t>Caffe</a:t>
            </a:r>
            <a:r>
              <a:rPr lang="en-US" sz="1700" baseline="30000" dirty="0" smtClean="0">
                <a:latin typeface="+mn-ea"/>
              </a:rPr>
              <a:t>[MM'14</a:t>
            </a:r>
            <a:r>
              <a:rPr lang="en-US" sz="1700" baseline="30000" dirty="0">
                <a:latin typeface="+mn-ea"/>
              </a:rPr>
              <a:t>]</a:t>
            </a:r>
            <a:r>
              <a:rPr lang="en-US" sz="1700" dirty="0">
                <a:latin typeface="+mn-ea"/>
              </a:rPr>
              <a:t>: use concurrent kernel execution in the channel level</a:t>
            </a:r>
            <a:endParaRPr lang="en-US" sz="1400" dirty="0">
              <a:latin typeface="+mn-ea"/>
            </a:endParaRPr>
          </a:p>
          <a:p>
            <a:pPr lvl="1"/>
            <a:r>
              <a:rPr lang="en-US" sz="1800" dirty="0" err="1">
                <a:latin typeface="+mn-ea"/>
              </a:rPr>
              <a:t>TensorFlow</a:t>
            </a:r>
            <a:r>
              <a:rPr lang="en-US" sz="1800" baseline="30000" dirty="0">
                <a:latin typeface="+mn-ea"/>
              </a:rPr>
              <a:t>[OSDI'16]</a:t>
            </a:r>
            <a:r>
              <a:rPr lang="en-US" sz="1800" dirty="0">
                <a:latin typeface="+mn-ea"/>
              </a:rPr>
              <a:t> and </a:t>
            </a:r>
            <a:r>
              <a:rPr lang="en-US" sz="1800" dirty="0" err="1">
                <a:latin typeface="+mn-ea"/>
              </a:rPr>
              <a:t>MXNet</a:t>
            </a:r>
            <a:r>
              <a:rPr lang="en-US" sz="1800" baseline="30000" dirty="0">
                <a:latin typeface="+mn-ea"/>
              </a:rPr>
              <a:t>[arXiv'15]</a:t>
            </a:r>
            <a:r>
              <a:rPr lang="en-US" sz="1800" dirty="0">
                <a:latin typeface="+mn-ea"/>
              </a:rPr>
              <a:t>: use CUDA streams for overlapping computation and data transfer</a:t>
            </a:r>
            <a:endParaRPr lang="en-US" sz="1800" dirty="0">
              <a:latin typeface="+mn-ea"/>
            </a:endParaRPr>
          </a:p>
          <a:p>
            <a:pPr lvl="1"/>
            <a:r>
              <a:rPr lang="en-US" sz="1800" dirty="0" err="1">
                <a:latin typeface="+mn-ea"/>
              </a:rPr>
              <a:t>PyTorch</a:t>
            </a:r>
            <a:r>
              <a:rPr lang="en-US" sz="1800" dirty="0">
                <a:latin typeface="+mn-ea"/>
              </a:rPr>
              <a:t>: provide a low-level stream API which can be controlled by users</a:t>
            </a:r>
            <a:endParaRPr lang="en-US" sz="2400" dirty="0">
              <a:latin typeface="+mn-ea"/>
            </a:endParaRPr>
          </a:p>
          <a:p>
            <a:r>
              <a:rPr lang="en-US" sz="2100" dirty="0">
                <a:latin typeface="+mn-ea"/>
              </a:rPr>
              <a:t>Optimizations for a single kernel on GPU devices:</a:t>
            </a:r>
            <a:endParaRPr lang="en-US" sz="2100" dirty="0" smtClean="0">
              <a:latin typeface="+mn-ea"/>
            </a:endParaRPr>
          </a:p>
          <a:p>
            <a:pPr lvl="1"/>
            <a:r>
              <a:rPr lang="en-US" sz="1700" dirty="0" smtClean="0">
                <a:latin typeface="+mn-ea"/>
              </a:rPr>
              <a:t>(</a:t>
            </a:r>
            <a:r>
              <a:rPr lang="en-US" sz="1700" dirty="0">
                <a:latin typeface="+mn-ea"/>
              </a:rPr>
              <a:t>1) reducing arithmetic complexity in convolution layers</a:t>
            </a:r>
            <a:r>
              <a:rPr lang="en-US" sz="1700" baseline="30000" dirty="0">
                <a:latin typeface="+mn-ea"/>
              </a:rPr>
              <a:t>[CVPR'16, arXiv'14]</a:t>
            </a:r>
            <a:r>
              <a:rPr lang="en-US" sz="1700" dirty="0">
                <a:latin typeface="+mn-ea"/>
              </a:rPr>
              <a:t>, </a:t>
            </a:r>
            <a:endParaRPr lang="en-US" sz="1700" dirty="0">
              <a:latin typeface="+mn-ea"/>
            </a:endParaRPr>
          </a:p>
          <a:p>
            <a:pPr lvl="1"/>
            <a:r>
              <a:rPr lang="en-US" sz="1700" dirty="0" smtClean="0">
                <a:latin typeface="+mn-ea"/>
              </a:rPr>
              <a:t>(2</a:t>
            </a:r>
            <a:r>
              <a:rPr lang="en-US" sz="1700" dirty="0">
                <a:latin typeface="+mn-ea"/>
              </a:rPr>
              <a:t>) optimizing memory layout</a:t>
            </a:r>
            <a:r>
              <a:rPr lang="en-US" sz="1700" baseline="30000" dirty="0">
                <a:latin typeface="+mn-ea"/>
              </a:rPr>
              <a:t>[SC'16]</a:t>
            </a:r>
            <a:endParaRPr lang="en-US" sz="1800" baseline="30000" dirty="0">
              <a:latin typeface="+mn-ea"/>
            </a:endParaRPr>
          </a:p>
          <a:p>
            <a:r>
              <a:rPr lang="en-US" sz="2100" dirty="0">
                <a:latin typeface="+mn-ea"/>
              </a:rPr>
              <a:t>Coarse Grain Parallelization of DNNs</a:t>
            </a:r>
            <a:r>
              <a:rPr lang="en-US" sz="2100" baseline="30000" dirty="0">
                <a:latin typeface="+mn-ea"/>
              </a:rPr>
              <a:t>[PPoPP'16]</a:t>
            </a:r>
            <a:r>
              <a:rPr lang="en-US" sz="2100" dirty="0">
                <a:latin typeface="+mn-ea"/>
              </a:rPr>
              <a:t> is the most similar work to ours, but it tend to exploit </a:t>
            </a:r>
            <a:r>
              <a:rPr lang="en-US" sz="2100" u="sng" dirty="0" smtClean="0">
                <a:latin typeface="+mn-ea"/>
              </a:rPr>
              <a:t>multi-thread</a:t>
            </a:r>
            <a:r>
              <a:rPr lang="en-US" sz="2100" dirty="0" smtClean="0">
                <a:latin typeface="+mn-ea"/>
              </a:rPr>
              <a:t> </a:t>
            </a:r>
            <a:r>
              <a:rPr lang="en-US" sz="2100" dirty="0">
                <a:latin typeface="+mn-ea"/>
              </a:rPr>
              <a:t>technique to </a:t>
            </a:r>
            <a:r>
              <a:rPr lang="en-US" sz="2100" dirty="0">
                <a:latin typeface="+mn-ea"/>
                <a:sym typeface="+mn-ea"/>
              </a:rPr>
              <a:t>accelerate the training of DNNs and the number of threads should be determined by users.</a:t>
            </a:r>
            <a:endParaRPr lang="en-US" sz="2200" dirty="0">
              <a:latin typeface="+mn-ea"/>
            </a:endParaRPr>
          </a:p>
        </p:txBody>
      </p:sp>
      <p:sp>
        <p:nvSpPr>
          <p:cNvPr id="4" name="Date Placeholder 3"/>
          <p:cNvSpPr>
            <a:spLocks noGrp="1"/>
          </p:cNvSpPr>
          <p:nvPr>
            <p:ph type="dt" sz="half" idx="10"/>
          </p:nvPr>
        </p:nvSpPr>
        <p:spPr/>
        <p:txBody>
          <a:bodyPr/>
          <a:lstStyle/>
          <a:p>
            <a:r>
              <a:rPr lang="zh-CN" altLang="en-US" smtClean="0"/>
              <a:t>Aug. 15, 2018</a:t>
            </a:r>
            <a:endParaRPr lang="zh-CN" altLang="en-US" dirty="0"/>
          </a:p>
        </p:txBody>
      </p:sp>
      <p:sp>
        <p:nvSpPr>
          <p:cNvPr id="5" name="Footer Placeholder 4"/>
          <p:cNvSpPr>
            <a:spLocks noGrp="1"/>
          </p:cNvSpPr>
          <p:nvPr>
            <p:ph type="ftr" sz="quarter" idx="11"/>
          </p:nvPr>
        </p:nvSpPr>
        <p:spPr/>
        <p:txBody>
          <a:bodyPr/>
          <a:lstStyle/>
          <a:p>
            <a:r>
              <a:rPr lang="zh-CN" altLang="en-US" dirty="0"/>
              <a:t>ICPP 2018    Eugene, Oregon, USA</a:t>
            </a:r>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t>
            </a:r>
            <a:r>
              <a:rPr lang="en-US" dirty="0" smtClean="0"/>
              <a:t>Solution: </a:t>
            </a:r>
            <a:r>
              <a:rPr lang="en-US" dirty="0" smtClean="0">
                <a:latin typeface="+mn-ea"/>
              </a:rPr>
              <a:t>GLP4NN</a:t>
            </a:r>
            <a:endParaRPr lang="en-US" dirty="0"/>
          </a:p>
        </p:txBody>
      </p:sp>
      <p:sp>
        <p:nvSpPr>
          <p:cNvPr id="3" name="Content Placeholder 2"/>
          <p:cNvSpPr>
            <a:spLocks noGrp="1"/>
          </p:cNvSpPr>
          <p:nvPr>
            <p:ph idx="1"/>
          </p:nvPr>
        </p:nvSpPr>
        <p:spPr>
          <a:xfrm>
            <a:off x="628650" y="1564005"/>
            <a:ext cx="7886700" cy="2366645"/>
          </a:xfrm>
        </p:spPr>
        <p:txBody>
          <a:bodyPr>
            <a:normAutofit fontScale="92500" lnSpcReduction="10000"/>
          </a:bodyPr>
          <a:lstStyle/>
          <a:p>
            <a:r>
              <a:rPr lang="en-US" sz="2400" b="1" dirty="0" smtClean="0">
                <a:latin typeface="+mn-ea"/>
              </a:rPr>
              <a:t>Kernel </a:t>
            </a:r>
            <a:r>
              <a:rPr lang="en-US" sz="2400" b="1" dirty="0">
                <a:latin typeface="+mn-ea"/>
              </a:rPr>
              <a:t>Analyzer:</a:t>
            </a:r>
            <a:r>
              <a:rPr lang="en-US" sz="2400" dirty="0">
                <a:latin typeface="+mn-ea"/>
              </a:rPr>
              <a:t> analyzes kernel configurations collected and calculate the number of concurrent kernels based on the device property</a:t>
            </a:r>
            <a:endParaRPr lang="en-US" sz="2400" dirty="0">
              <a:latin typeface="+mn-ea"/>
            </a:endParaRPr>
          </a:p>
          <a:p>
            <a:r>
              <a:rPr lang="en-US" sz="2400" b="1" dirty="0">
                <a:latin typeface="+mn-ea"/>
              </a:rPr>
              <a:t>Runtime Scheduler:</a:t>
            </a:r>
            <a:r>
              <a:rPr lang="en-US" sz="2400" dirty="0">
                <a:latin typeface="+mn-ea"/>
              </a:rPr>
              <a:t> schedules the execution of kernels</a:t>
            </a:r>
            <a:endParaRPr lang="en-US" sz="2400" dirty="0">
              <a:latin typeface="+mn-ea"/>
            </a:endParaRPr>
          </a:p>
          <a:p>
            <a:r>
              <a:rPr lang="en-US" sz="2400" b="1" dirty="0">
                <a:latin typeface="+mn-ea"/>
              </a:rPr>
              <a:t>Resource Tracker:</a:t>
            </a:r>
            <a:r>
              <a:rPr lang="en-US" sz="2400" dirty="0">
                <a:latin typeface="+mn-ea"/>
              </a:rPr>
              <a:t> collects kernel execution configurations</a:t>
            </a:r>
            <a:endParaRPr lang="en-US" sz="2400" dirty="0">
              <a:latin typeface="+mn-ea"/>
            </a:endParaRPr>
          </a:p>
          <a:p>
            <a:r>
              <a:rPr lang="en-US" sz="2400" b="1" dirty="0">
                <a:latin typeface="+mn-ea"/>
              </a:rPr>
              <a:t>Stream Manager:</a:t>
            </a:r>
            <a:r>
              <a:rPr lang="en-US" sz="2400" dirty="0">
                <a:latin typeface="+mn-ea"/>
              </a:rPr>
              <a:t> manages the CUDA streams created</a:t>
            </a:r>
            <a:endParaRPr lang="en-US" sz="2400" dirty="0">
              <a:latin typeface="+mn-ea"/>
            </a:endParaRPr>
          </a:p>
        </p:txBody>
      </p:sp>
      <p:sp>
        <p:nvSpPr>
          <p:cNvPr id="4" name="Date Placeholder 3"/>
          <p:cNvSpPr>
            <a:spLocks noGrp="1"/>
          </p:cNvSpPr>
          <p:nvPr>
            <p:ph type="dt" sz="half" idx="10"/>
          </p:nvPr>
        </p:nvSpPr>
        <p:spPr/>
        <p:txBody>
          <a:bodyPr/>
          <a:lstStyle/>
          <a:p>
            <a:r>
              <a:rPr lang="zh-CN" altLang="en-US" smtClean="0"/>
              <a:t>Aug. 15, 2018</a:t>
            </a:r>
            <a:endParaRPr lang="zh-CN" altLang="en-US" dirty="0"/>
          </a:p>
        </p:txBody>
      </p:sp>
      <p:sp>
        <p:nvSpPr>
          <p:cNvPr id="5" name="Footer Placeholder 4"/>
          <p:cNvSpPr>
            <a:spLocks noGrp="1"/>
          </p:cNvSpPr>
          <p:nvPr>
            <p:ph type="ftr" sz="quarter" idx="11"/>
          </p:nvPr>
        </p:nvSpPr>
        <p:spPr/>
        <p:txBody>
          <a:bodyPr/>
          <a:lstStyle/>
          <a:p>
            <a:r>
              <a:rPr lang="zh-CN" altLang="en-US" dirty="0"/>
              <a:t>ICPP 2018    Eugene, Oregon, USA</a:t>
            </a:r>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fld>
            <a:endParaRPr lang="zh-CN" altLang="en-US" dirty="0"/>
          </a:p>
        </p:txBody>
      </p:sp>
      <p:pic>
        <p:nvPicPr>
          <p:cNvPr id="8" name="Picture 7"/>
          <p:cNvPicPr>
            <a:picLocks noChangeAspect="1"/>
          </p:cNvPicPr>
          <p:nvPr/>
        </p:nvPicPr>
        <p:blipFill>
          <a:blip r:embed="rId1"/>
          <a:stretch>
            <a:fillRect/>
          </a:stretch>
        </p:blipFill>
        <p:spPr>
          <a:xfrm>
            <a:off x="2971800" y="3910965"/>
            <a:ext cx="3200400" cy="2545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6723</Words>
  <Application>WPS Presentation</Application>
  <PresentationFormat>On-screen Show (4:3)</PresentationFormat>
  <Paragraphs>335</Paragraphs>
  <Slides>21</Slides>
  <Notes>16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SimSun</vt:lpstr>
      <vt:lpstr>Wingdings</vt:lpstr>
      <vt:lpstr>Microsoft YaHei</vt:lpstr>
      <vt:lpstr>Calibri Light</vt:lpstr>
      <vt:lpstr>Helvetica Neue</vt:lpstr>
      <vt:lpstr>Calibri</vt:lpstr>
      <vt:lpstr/>
      <vt:lpstr>Arial Unicode MS</vt:lpstr>
      <vt:lpstr>SimSun</vt:lpstr>
      <vt:lpstr>Songti SC</vt:lpstr>
      <vt:lpstr>PingFang SC</vt:lpstr>
      <vt:lpstr>Office 主题</vt:lpstr>
      <vt:lpstr>GLP4NN: A Convergence-invariant and Network-agnostic Light-weight Parallelization Framework for Deep Neural Networks on Modern GPUs</vt:lpstr>
      <vt:lpstr>Overview -- Deep Neural Networks</vt:lpstr>
      <vt:lpstr>Overview -- Deep Neural Networks</vt:lpstr>
      <vt:lpstr>Overview -- Motivation</vt:lpstr>
      <vt:lpstr>Overview -- Motivation</vt:lpstr>
      <vt:lpstr>Overview -- Objectives</vt:lpstr>
      <vt:lpstr>Overview – Technical Challenges</vt:lpstr>
      <vt:lpstr>Overview -- Related Works</vt:lpstr>
      <vt:lpstr>Our Solution: GLP4NN</vt:lpstr>
      <vt:lpstr>Our Solution -- Kernel Analyzer</vt:lpstr>
      <vt:lpstr>Our Solution -- Resource Tracker</vt:lpstr>
      <vt:lpstr>Our Solution -- Stream Manager</vt:lpstr>
      <vt:lpstr>Our Solution -- Overhead Analysis</vt:lpstr>
      <vt:lpstr>Evaluation -- Experiment Setup</vt:lpstr>
      <vt:lpstr>Evaluation -- Speedup</vt:lpstr>
      <vt:lpstr>Evaluation -- Speedup (2)</vt:lpstr>
      <vt:lpstr>Evaluation -- Overhead Analysis</vt:lpstr>
      <vt:lpstr>Evaluation -- Convergence validation</vt:lpstr>
      <vt:lpstr>Conclusions</vt:lpstr>
      <vt:lpstr>Acknowledgements</vt:lpstr>
      <vt:lpstr>Q &amp; A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dc:creator>
  <cp:lastModifiedBy>hao</cp:lastModifiedBy>
  <cp:revision>810</cp:revision>
  <dcterms:created xsi:type="dcterms:W3CDTF">2018-08-15T17:53:48Z</dcterms:created>
  <dcterms:modified xsi:type="dcterms:W3CDTF">2018-08-15T17:53:48Z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1033-1.2.4.354</vt:lpwstr>
  </property>
</Properties>
</file>